
<file path=[Content_Types].xml><?xml version="1.0" encoding="utf-8"?>
<Types xmlns="http://schemas.openxmlformats.org/package/2006/content-types">
  <Default Extension="xml" ContentType="application/xml"/>
  <Default Extension="doc" ContentType="image/png"/>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7" r:id="rId6"/>
    <p:sldId id="261" r:id="rId7"/>
    <p:sldId id="262" r:id="rId8"/>
    <p:sldId id="263" r:id="rId9"/>
    <p:sldId id="264" r:id="rId10"/>
    <p:sldId id="266" r:id="rId1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680" y="1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8A719-E806-0842-BD06-ABD3E037D803}" type="datetimeFigureOut">
              <a:rPr lang="it-IT" smtClean="0"/>
              <a:t>26.08.12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7000C-74C3-2E49-9676-6804027F14FC}" type="slidenum">
              <a:rPr lang="it-IT" smtClean="0"/>
              <a:t>‹n.›</a:t>
            </a:fld>
            <a:endParaRPr lang="it-IT"/>
          </a:p>
        </p:txBody>
      </p:sp>
    </p:spTree>
    <p:extLst>
      <p:ext uri="{BB962C8B-B14F-4D97-AF65-F5344CB8AC3E}">
        <p14:creationId xmlns:p14="http://schemas.microsoft.com/office/powerpoint/2010/main" val="171823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a:t>
            </a:r>
            <a:r>
              <a:rPr lang="it-IT" baseline="0" dirty="0" smtClean="0"/>
              <a:t> processi iniziano nel XIV secolo per 150 anni, 60’000 vittime (</a:t>
            </a:r>
            <a:r>
              <a:rPr lang="it-IT" baseline="0" dirty="0" err="1" smtClean="0"/>
              <a:t>Stark</a:t>
            </a:r>
            <a:r>
              <a:rPr lang="it-IT" baseline="0" dirty="0" smtClean="0"/>
              <a:t>) tra 1450 e 1750.</a:t>
            </a:r>
          </a:p>
          <a:p>
            <a:r>
              <a:rPr lang="it-IT" baseline="0" dirty="0" smtClean="0"/>
              <a:t>Roghi: impedire la resurrezione dei corpi.</a:t>
            </a:r>
            <a:endParaRPr lang="it-IT" dirty="0"/>
          </a:p>
        </p:txBody>
      </p:sp>
      <p:sp>
        <p:nvSpPr>
          <p:cNvPr id="4" name="Segnaposto numero diapositiva 3"/>
          <p:cNvSpPr>
            <a:spLocks noGrp="1"/>
          </p:cNvSpPr>
          <p:nvPr>
            <p:ph type="sldNum" sz="quarter" idx="10"/>
          </p:nvPr>
        </p:nvSpPr>
        <p:spPr/>
        <p:txBody>
          <a:bodyPr/>
          <a:lstStyle/>
          <a:p>
            <a:fld id="{DBA7000C-74C3-2E49-9676-6804027F14FC}" type="slidenum">
              <a:rPr lang="it-IT" smtClean="0"/>
              <a:t>1</a:t>
            </a:fld>
            <a:endParaRPr lang="it-IT"/>
          </a:p>
        </p:txBody>
      </p:sp>
    </p:spTree>
    <p:extLst>
      <p:ext uri="{BB962C8B-B14F-4D97-AF65-F5344CB8AC3E}">
        <p14:creationId xmlns:p14="http://schemas.microsoft.com/office/powerpoint/2010/main" val="368628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Quindi la strega o lo stregone</a:t>
            </a:r>
            <a:r>
              <a:rPr lang="it-IT" baseline="0" dirty="0" smtClean="0"/>
              <a:t> sono dotati di </a:t>
            </a:r>
            <a:r>
              <a:rPr lang="it-IT" u="sng" baseline="0" dirty="0" smtClean="0"/>
              <a:t>poteri diversi da quelli umani</a:t>
            </a:r>
            <a:r>
              <a:rPr lang="it-IT" baseline="0" dirty="0" smtClean="0"/>
              <a:t>, in sovrappiù,  innati o appresi, questi poteri di stravolgere il normale corso degli eventi.</a:t>
            </a:r>
          </a:p>
          <a:p>
            <a:r>
              <a:rPr lang="it-IT" baseline="0" dirty="0" smtClean="0"/>
              <a:t>Questi poteri stravaganti fanno paura e la magia è considerata un crimine.</a:t>
            </a:r>
            <a:endParaRPr lang="it-IT" dirty="0"/>
          </a:p>
        </p:txBody>
      </p:sp>
      <p:sp>
        <p:nvSpPr>
          <p:cNvPr id="4" name="Segnaposto numero diapositiva 3"/>
          <p:cNvSpPr>
            <a:spLocks noGrp="1"/>
          </p:cNvSpPr>
          <p:nvPr>
            <p:ph type="sldNum" sz="quarter" idx="10"/>
          </p:nvPr>
        </p:nvSpPr>
        <p:spPr/>
        <p:txBody>
          <a:bodyPr/>
          <a:lstStyle/>
          <a:p>
            <a:fld id="{DBA7000C-74C3-2E49-9676-6804027F14FC}" type="slidenum">
              <a:rPr lang="it-IT" smtClean="0"/>
              <a:t>2</a:t>
            </a:fld>
            <a:endParaRPr lang="it-IT"/>
          </a:p>
        </p:txBody>
      </p:sp>
    </p:spTree>
    <p:extLst>
      <p:ext uri="{BB962C8B-B14F-4D97-AF65-F5344CB8AC3E}">
        <p14:creationId xmlns:p14="http://schemas.microsoft.com/office/powerpoint/2010/main" val="118156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Magie</a:t>
            </a:r>
            <a:r>
              <a:rPr lang="it-IT" dirty="0" smtClean="0"/>
              <a:t>: controllo del tempo, della salute,</a:t>
            </a:r>
            <a:r>
              <a:rPr lang="it-IT" baseline="0" dirty="0" smtClean="0"/>
              <a:t> della fortuna economica, danneggiano gli altri.</a:t>
            </a:r>
          </a:p>
          <a:p>
            <a:r>
              <a:rPr lang="it-IT" b="1" baseline="0" dirty="0" smtClean="0"/>
              <a:t>Stregonerie</a:t>
            </a:r>
            <a:r>
              <a:rPr lang="it-IT" baseline="0" dirty="0" smtClean="0"/>
              <a:t>: malefici più elaborati, con conoscenza e pratica degli incantesimi.</a:t>
            </a:r>
          </a:p>
          <a:p>
            <a:r>
              <a:rPr lang="it-IT" b="1" baseline="0" dirty="0" smtClean="0"/>
              <a:t>Satanismo</a:t>
            </a:r>
            <a:r>
              <a:rPr lang="it-IT" baseline="0" dirty="0" smtClean="0"/>
              <a:t>: essenza della stregoneria in Europa, emergono durante gli interrogatori queste azioni maligne di esseri soprannaturali (diavoli)</a:t>
            </a:r>
            <a:endParaRPr lang="it-IT" dirty="0"/>
          </a:p>
        </p:txBody>
      </p:sp>
      <p:sp>
        <p:nvSpPr>
          <p:cNvPr id="4" name="Segnaposto numero diapositiva 3"/>
          <p:cNvSpPr>
            <a:spLocks noGrp="1"/>
          </p:cNvSpPr>
          <p:nvPr>
            <p:ph type="sldNum" sz="quarter" idx="10"/>
          </p:nvPr>
        </p:nvSpPr>
        <p:spPr/>
        <p:txBody>
          <a:bodyPr/>
          <a:lstStyle/>
          <a:p>
            <a:fld id="{DBA7000C-74C3-2E49-9676-6804027F14FC}" type="slidenum">
              <a:rPr lang="it-IT" smtClean="0"/>
              <a:t>3</a:t>
            </a:fld>
            <a:endParaRPr lang="it-IT"/>
          </a:p>
        </p:txBody>
      </p:sp>
    </p:spTree>
    <p:extLst>
      <p:ext uri="{BB962C8B-B14F-4D97-AF65-F5344CB8AC3E}">
        <p14:creationId xmlns:p14="http://schemas.microsoft.com/office/powerpoint/2010/main" val="368466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Attraverso le testimonianze dei processi si individua la paura, un certo disprezzo per la donna, per la diversità e per l’avversario che si cerca di eliminare.</a:t>
            </a:r>
          </a:p>
          <a:p>
            <a:endParaRPr lang="it-IT" b="1" baseline="0" dirty="0" smtClean="0">
              <a:solidFill>
                <a:schemeClr val="accent2"/>
              </a:solidFill>
            </a:endParaRPr>
          </a:p>
          <a:p>
            <a:r>
              <a:rPr lang="it-IT" b="1" baseline="0" dirty="0" smtClean="0">
                <a:solidFill>
                  <a:schemeClr val="accent2"/>
                </a:solidFill>
              </a:rPr>
              <a:t>Ricerca </a:t>
            </a:r>
            <a:r>
              <a:rPr lang="it-IT" b="1" baseline="0" dirty="0" smtClean="0">
                <a:solidFill>
                  <a:schemeClr val="accent2"/>
                </a:solidFill>
              </a:rPr>
              <a:t>di catari e valdesi incoraggia la credenza nei sabba (gli eretici si incontravano in luoghi nascosti con rituali segreti; si rappresentano le degenerazioni </a:t>
            </a:r>
            <a:r>
              <a:rPr lang="it-IT" b="1" baseline="0" dirty="0" err="1" smtClean="0">
                <a:solidFill>
                  <a:schemeClr val="accent2"/>
                </a:solidFill>
              </a:rPr>
              <a:t>sessulai</a:t>
            </a:r>
            <a:r>
              <a:rPr lang="it-IT" b="1" baseline="0" dirty="0" smtClean="0">
                <a:solidFill>
                  <a:schemeClr val="accent2"/>
                </a:solidFill>
              </a:rPr>
              <a:t> attribuite agli eretici e poi alle streghe.</a:t>
            </a:r>
            <a:endParaRPr lang="it-IT" b="1" dirty="0">
              <a:solidFill>
                <a:schemeClr val="accent2"/>
              </a:solidFill>
            </a:endParaRPr>
          </a:p>
        </p:txBody>
      </p:sp>
      <p:sp>
        <p:nvSpPr>
          <p:cNvPr id="4" name="Segnaposto numero diapositiva 3"/>
          <p:cNvSpPr>
            <a:spLocks noGrp="1"/>
          </p:cNvSpPr>
          <p:nvPr>
            <p:ph type="sldNum" sz="quarter" idx="10"/>
          </p:nvPr>
        </p:nvSpPr>
        <p:spPr/>
        <p:txBody>
          <a:bodyPr/>
          <a:lstStyle/>
          <a:p>
            <a:fld id="{DBA7000C-74C3-2E49-9676-6804027F14FC}" type="slidenum">
              <a:rPr lang="it-IT" smtClean="0"/>
              <a:t>4</a:t>
            </a:fld>
            <a:endParaRPr lang="it-IT"/>
          </a:p>
        </p:txBody>
      </p:sp>
    </p:spTree>
    <p:extLst>
      <p:ext uri="{BB962C8B-B14F-4D97-AF65-F5344CB8AC3E}">
        <p14:creationId xmlns:p14="http://schemas.microsoft.com/office/powerpoint/2010/main" val="232314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 donne sono responsabili della salute della famiglia, curano e</a:t>
            </a:r>
            <a:r>
              <a:rPr lang="it-IT" baseline="0" dirty="0" smtClean="0"/>
              <a:t> nutrono i figli; come i </a:t>
            </a:r>
            <a:r>
              <a:rPr lang="it-IT" i="1" baseline="0" dirty="0" smtClean="0"/>
              <a:t>savi</a:t>
            </a:r>
            <a:r>
              <a:rPr lang="it-IT" baseline="0" dirty="0" smtClean="0"/>
              <a:t> (curatori), usano una medicina fatta di erbe e pozioni che spesso funziona meglio di quella ufficiale, che a volte era pesante (salassi, mercurio) e costosa</a:t>
            </a:r>
            <a:r>
              <a:rPr lang="it-IT" baseline="0" dirty="0" smtClean="0"/>
              <a:t>. Il testo in questione ha contribuito alla diffusione delle rappresentazioni e della caccia alle streghe.</a:t>
            </a:r>
            <a:endParaRPr lang="it-IT" dirty="0"/>
          </a:p>
        </p:txBody>
      </p:sp>
      <p:sp>
        <p:nvSpPr>
          <p:cNvPr id="4" name="Segnaposto numero diapositiva 3"/>
          <p:cNvSpPr>
            <a:spLocks noGrp="1"/>
          </p:cNvSpPr>
          <p:nvPr>
            <p:ph type="sldNum" sz="quarter" idx="10"/>
          </p:nvPr>
        </p:nvSpPr>
        <p:spPr/>
        <p:txBody>
          <a:bodyPr/>
          <a:lstStyle/>
          <a:p>
            <a:fld id="{DBA7000C-74C3-2E49-9676-6804027F14FC}" type="slidenum">
              <a:rPr lang="it-IT" smtClean="0"/>
              <a:t>5</a:t>
            </a:fld>
            <a:endParaRPr lang="it-IT"/>
          </a:p>
        </p:txBody>
      </p:sp>
    </p:spTree>
    <p:extLst>
      <p:ext uri="{BB962C8B-B14F-4D97-AF65-F5344CB8AC3E}">
        <p14:creationId xmlns:p14="http://schemas.microsoft.com/office/powerpoint/2010/main" val="408698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buNone/>
            </a:pPr>
            <a:r>
              <a:rPr lang="it-IT" dirty="0" smtClean="0"/>
              <a:t>Chiaberto e Cairoli, nel loro studio sui manoscritti del processo parlano di:</a:t>
            </a:r>
          </a:p>
          <a:p>
            <a:pPr marL="0" lvl="0" indent="0">
              <a:buNone/>
            </a:pPr>
            <a:r>
              <a:rPr lang="it-IT" dirty="0" smtClean="0"/>
              <a:t> – una società rurale, dominata dalle attività agricole e dal bosco</a:t>
            </a:r>
            <a:r>
              <a:rPr lang="it-IT" baseline="0" dirty="0" smtClean="0"/>
              <a:t> </a:t>
            </a:r>
            <a:r>
              <a:rPr lang="it-IT" dirty="0" smtClean="0"/>
              <a:t> –  importanti differenze tra contadini ricchi, proprietari di terre e bestiame, e poveri braccianti e lavoratori a giornata</a:t>
            </a:r>
            <a:r>
              <a:rPr lang="it-IT" baseline="0" dirty="0" smtClean="0"/>
              <a:t> </a:t>
            </a:r>
            <a:r>
              <a:rPr lang="it-IT" dirty="0" smtClean="0"/>
              <a:t>– conflitti tra funzionari che amministravano il territorio di Mendrisio, che fanno da mediatori fra il potere delle famiglie più ricche e istruite e le comunità rurali.</a:t>
            </a:r>
          </a:p>
          <a:p>
            <a:endParaRPr lang="it-IT" dirty="0"/>
          </a:p>
        </p:txBody>
      </p:sp>
      <p:sp>
        <p:nvSpPr>
          <p:cNvPr id="4" name="Segnaposto numero diapositiva 3"/>
          <p:cNvSpPr>
            <a:spLocks noGrp="1"/>
          </p:cNvSpPr>
          <p:nvPr>
            <p:ph type="sldNum" sz="quarter" idx="10"/>
          </p:nvPr>
        </p:nvSpPr>
        <p:spPr/>
        <p:txBody>
          <a:bodyPr/>
          <a:lstStyle/>
          <a:p>
            <a:fld id="{DBA7000C-74C3-2E49-9676-6804027F14FC}" type="slidenum">
              <a:rPr lang="it-IT" smtClean="0"/>
              <a:t>6</a:t>
            </a:fld>
            <a:endParaRPr lang="it-IT"/>
          </a:p>
        </p:txBody>
      </p:sp>
    </p:spTree>
    <p:extLst>
      <p:ext uri="{BB962C8B-B14F-4D97-AF65-F5344CB8AC3E}">
        <p14:creationId xmlns:p14="http://schemas.microsoft.com/office/powerpoint/2010/main" val="194551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it-IT" sz="1400" dirty="0" smtClean="0"/>
              <a:t>il territorio di Mendrisio dal 1521 è baliaggio dei cantoni confederati</a:t>
            </a:r>
          </a:p>
          <a:p>
            <a:pPr marL="0" indent="0">
              <a:buNone/>
            </a:pPr>
            <a:endParaRPr lang="it-IT" sz="1400" b="1" dirty="0" smtClean="0"/>
          </a:p>
          <a:p>
            <a:pPr marL="0" indent="0">
              <a:buNone/>
            </a:pPr>
            <a:r>
              <a:rPr lang="it-IT" sz="1400" b="1" dirty="0" smtClean="0"/>
              <a:t>Presenti sullo sfondo dei rappresentanti  della Chiesa cattolica</a:t>
            </a:r>
            <a:r>
              <a:rPr lang="it-IT" sz="1400" dirty="0" smtClean="0"/>
              <a:t>, che occupa uno spazio importante dal punto di vista sociale e  culturale (il territorio in questione è soggetto alla diocesi di Como). </a:t>
            </a:r>
          </a:p>
          <a:p>
            <a:pPr marL="0" indent="0">
              <a:buNone/>
            </a:pPr>
            <a:r>
              <a:rPr lang="it-IT" sz="1200" dirty="0" smtClean="0"/>
              <a:t>  </a:t>
            </a:r>
            <a:endParaRPr lang="it-IT" sz="1400" dirty="0" smtClean="0"/>
          </a:p>
          <a:p>
            <a:endParaRPr lang="it-IT" sz="1400" dirty="0"/>
          </a:p>
        </p:txBody>
      </p:sp>
      <p:sp>
        <p:nvSpPr>
          <p:cNvPr id="4" name="Segnaposto numero diapositiva 3"/>
          <p:cNvSpPr>
            <a:spLocks noGrp="1"/>
          </p:cNvSpPr>
          <p:nvPr>
            <p:ph type="sldNum" sz="quarter" idx="10"/>
          </p:nvPr>
        </p:nvSpPr>
        <p:spPr/>
        <p:txBody>
          <a:bodyPr/>
          <a:lstStyle/>
          <a:p>
            <a:fld id="{DBA7000C-74C3-2E49-9676-6804027F14FC}" type="slidenum">
              <a:rPr lang="it-IT" smtClean="0"/>
              <a:t>7</a:t>
            </a:fld>
            <a:endParaRPr lang="it-IT"/>
          </a:p>
        </p:txBody>
      </p:sp>
    </p:spTree>
    <p:extLst>
      <p:ext uri="{BB962C8B-B14F-4D97-AF65-F5344CB8AC3E}">
        <p14:creationId xmlns:p14="http://schemas.microsoft.com/office/powerpoint/2010/main" val="109314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rituale</a:t>
            </a:r>
            <a:r>
              <a:rPr lang="it-IT" baseline="0" dirty="0" smtClean="0"/>
              <a:t> e il documento </a:t>
            </a:r>
            <a:r>
              <a:rPr lang="it-IT" b="1" baseline="0" dirty="0" smtClean="0"/>
              <a:t>scritto creano la </a:t>
            </a:r>
            <a:r>
              <a:rPr lang="it-IT" b="1" baseline="0" dirty="0" smtClean="0"/>
              <a:t>figura della strega</a:t>
            </a:r>
            <a:r>
              <a:rPr lang="it-IT" b="0" baseline="0" dirty="0" smtClean="0"/>
              <a:t>.</a:t>
            </a:r>
          </a:p>
          <a:p>
            <a:r>
              <a:rPr lang="it-IT" b="0" baseline="0" dirty="0" smtClean="0"/>
              <a:t>Lo scritto</a:t>
            </a:r>
            <a:r>
              <a:rPr lang="it-IT" baseline="0" dirty="0" smtClean="0"/>
              <a:t> inizia con una data in latino, poi è scritto in italiano, le frasi spesso non hanno una vera sintassi, si usano formule latine e Barbara si esprime in una lingua parlata.</a:t>
            </a:r>
            <a:endParaRPr lang="it-IT" dirty="0"/>
          </a:p>
        </p:txBody>
      </p:sp>
      <p:sp>
        <p:nvSpPr>
          <p:cNvPr id="4" name="Segnaposto numero diapositiva 3"/>
          <p:cNvSpPr>
            <a:spLocks noGrp="1"/>
          </p:cNvSpPr>
          <p:nvPr>
            <p:ph type="sldNum" sz="quarter" idx="10"/>
          </p:nvPr>
        </p:nvSpPr>
        <p:spPr/>
        <p:txBody>
          <a:bodyPr/>
          <a:lstStyle/>
          <a:p>
            <a:fld id="{DBA7000C-74C3-2E49-9676-6804027F14FC}" type="slidenum">
              <a:rPr lang="it-IT" smtClean="0"/>
              <a:t>8</a:t>
            </a:fld>
            <a:endParaRPr lang="it-IT"/>
          </a:p>
        </p:txBody>
      </p:sp>
    </p:spTree>
    <p:extLst>
      <p:ext uri="{BB962C8B-B14F-4D97-AF65-F5344CB8AC3E}">
        <p14:creationId xmlns:p14="http://schemas.microsoft.com/office/powerpoint/2010/main" val="1033488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smtClean="0">
                <a:latin typeface="Chalkboard"/>
                <a:ea typeface="ＭＳ 明朝"/>
              </a:rPr>
              <a:t>Si innesta una crisi identitaria,</a:t>
            </a:r>
            <a:r>
              <a:rPr lang="it-IT" sz="1200" baseline="0" dirty="0" smtClean="0">
                <a:latin typeface="Chalkboard"/>
                <a:ea typeface="ＭＳ 明朝"/>
              </a:rPr>
              <a:t> B. </a:t>
            </a:r>
            <a:r>
              <a:rPr lang="it-IT" sz="1200" dirty="0" smtClean="0">
                <a:latin typeface="Chalkboard"/>
                <a:ea typeface="ＭＳ 明朝"/>
              </a:rPr>
              <a:t>dice quello che </a:t>
            </a:r>
            <a:r>
              <a:rPr lang="it-IT" sz="1200" b="1" dirty="0" smtClean="0">
                <a:latin typeface="Chalkboard"/>
                <a:ea typeface="ＭＳ 明朝"/>
              </a:rPr>
              <a:t>il giudice secondo lei </a:t>
            </a:r>
            <a:r>
              <a:rPr lang="it-IT" sz="1200" dirty="0" smtClean="0">
                <a:latin typeface="Chalkboard"/>
                <a:ea typeface="ＭＳ 明朝"/>
              </a:rPr>
              <a:t>vuole sentire</a:t>
            </a:r>
            <a:r>
              <a:rPr lang="it-IT" sz="1200" dirty="0" smtClean="0">
                <a:latin typeface="Chalkboard"/>
                <a:ea typeface="ＭＳ 明朝"/>
              </a:rPr>
              <a:t>,</a:t>
            </a:r>
            <a:endParaRPr lang="it-IT" sz="1200" b="1" dirty="0" smtClean="0">
              <a:solidFill>
                <a:srgbClr val="C0504D"/>
              </a:solidFill>
              <a:latin typeface="Chalkboard"/>
              <a:ea typeface="ＭＳ 明朝"/>
            </a:endParaRPr>
          </a:p>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smtClean="0">
                <a:latin typeface="Chalkboard"/>
                <a:ea typeface="ＭＳ 明朝"/>
              </a:rPr>
              <a:t>non ritenendosi più una buona cristiana, una buona moglie, una buona donna</a:t>
            </a:r>
            <a:r>
              <a:rPr lang="it-IT" sz="1200" dirty="0" smtClean="0">
                <a:latin typeface="Chalkboard"/>
                <a:ea typeface="ＭＳ 明朝"/>
              </a:rPr>
              <a:t>! Barbara</a:t>
            </a:r>
            <a:r>
              <a:rPr lang="it-IT" sz="1200" baseline="0" dirty="0" smtClean="0">
                <a:latin typeface="Chalkboard"/>
                <a:ea typeface="ＭＳ 明朝"/>
              </a:rPr>
              <a:t> conosce le piante medicinali, conosce antiche pratiche di guarigione, che godono di consenso fra la gente e che il Cristianesimo ha cercato di inglobare (diffondendo il servizio dei santi, e la medicina ecclesiastica degli esorcisti).</a:t>
            </a:r>
          </a:p>
          <a:p>
            <a:pPr marL="0" marR="0" indent="0" algn="l" defTabSz="457200" rtl="0" eaLnBrk="1" fontAlgn="auto" latinLnBrk="0" hangingPunct="1">
              <a:lnSpc>
                <a:spcPct val="100000"/>
              </a:lnSpc>
              <a:spcBef>
                <a:spcPts val="0"/>
              </a:spcBef>
              <a:spcAft>
                <a:spcPts val="0"/>
              </a:spcAft>
              <a:buClrTx/>
              <a:buSzTx/>
              <a:buFontTx/>
              <a:buNone/>
              <a:tabLst/>
              <a:defRPr/>
            </a:pPr>
            <a:r>
              <a:rPr lang="it-IT" sz="1200" baseline="0" dirty="0" smtClean="0">
                <a:latin typeface="Chalkboard"/>
                <a:ea typeface="ＭＳ 明朝"/>
              </a:rPr>
              <a:t> I CONFLITTI RELIGIOSI (guerre, crociate e scontri tra cristiani e mussulmani,  l’impero ottomano in occidente, e i conflitti tra cattolici e protestanti) INASPRISCONO LA CACCIA ALLE STREGHE, FINO AL XVIII sec</a:t>
            </a:r>
            <a:endParaRPr lang="it-IT" dirty="0" smtClean="0">
              <a:latin typeface="Times New Roman"/>
              <a:ea typeface="ＭＳ 明朝"/>
            </a:endParaRPr>
          </a:p>
          <a:p>
            <a:endParaRPr lang="it-IT" dirty="0"/>
          </a:p>
        </p:txBody>
      </p:sp>
      <p:sp>
        <p:nvSpPr>
          <p:cNvPr id="4" name="Segnaposto numero diapositiva 3"/>
          <p:cNvSpPr>
            <a:spLocks noGrp="1"/>
          </p:cNvSpPr>
          <p:nvPr>
            <p:ph type="sldNum" sz="quarter" idx="10"/>
          </p:nvPr>
        </p:nvSpPr>
        <p:spPr/>
        <p:txBody>
          <a:bodyPr/>
          <a:lstStyle/>
          <a:p>
            <a:fld id="{DBA7000C-74C3-2E49-9676-6804027F14FC}" type="slidenum">
              <a:rPr lang="it-IT" smtClean="0"/>
              <a:t>10</a:t>
            </a:fld>
            <a:endParaRPr lang="it-IT"/>
          </a:p>
        </p:txBody>
      </p:sp>
    </p:spTree>
    <p:extLst>
      <p:ext uri="{BB962C8B-B14F-4D97-AF65-F5344CB8AC3E}">
        <p14:creationId xmlns:p14="http://schemas.microsoft.com/office/powerpoint/2010/main" val="232156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fr-CH"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0055145-D0A8-CA4D-B753-BD81DE381EF9}" type="datetimeFigureOut">
              <a:rPr lang="it-IT" smtClean="0"/>
              <a:t>26.08.12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315980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data 3"/>
          <p:cNvSpPr>
            <a:spLocks noGrp="1"/>
          </p:cNvSpPr>
          <p:nvPr>
            <p:ph type="dt" sz="half" idx="10"/>
          </p:nvPr>
        </p:nvSpPr>
        <p:spPr/>
        <p:txBody>
          <a:bodyPr/>
          <a:lstStyle/>
          <a:p>
            <a:fld id="{B0055145-D0A8-CA4D-B753-BD81DE381EF9}" type="datetimeFigureOut">
              <a:rPr lang="it-IT" smtClean="0"/>
              <a:t>26.08.12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29607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fr-CH"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data 3"/>
          <p:cNvSpPr>
            <a:spLocks noGrp="1"/>
          </p:cNvSpPr>
          <p:nvPr>
            <p:ph type="dt" sz="half" idx="10"/>
          </p:nvPr>
        </p:nvSpPr>
        <p:spPr/>
        <p:txBody>
          <a:bodyPr/>
          <a:lstStyle/>
          <a:p>
            <a:fld id="{B0055145-D0A8-CA4D-B753-BD81DE381EF9}" type="datetimeFigureOut">
              <a:rPr lang="it-IT" smtClean="0"/>
              <a:t>26.08.12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78391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smtClean="0"/>
              <a:t>Fare clic per modificare stile</a:t>
            </a:r>
            <a:endParaRPr lang="it-IT"/>
          </a:p>
        </p:txBody>
      </p:sp>
      <p:sp>
        <p:nvSpPr>
          <p:cNvPr id="3" name="Segnaposto contenuto 2"/>
          <p:cNvSpPr>
            <a:spLocks noGrp="1"/>
          </p:cNvSpPr>
          <p:nvPr>
            <p:ph idx="1"/>
          </p:nvPr>
        </p:nvSpPr>
        <p:spPr/>
        <p:txBody>
          <a:body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data 3"/>
          <p:cNvSpPr>
            <a:spLocks noGrp="1"/>
          </p:cNvSpPr>
          <p:nvPr>
            <p:ph type="dt" sz="half" idx="10"/>
          </p:nvPr>
        </p:nvSpPr>
        <p:spPr/>
        <p:txBody>
          <a:bodyPr/>
          <a:lstStyle/>
          <a:p>
            <a:fld id="{B0055145-D0A8-CA4D-B753-BD81DE381EF9}" type="datetimeFigureOut">
              <a:rPr lang="it-IT" smtClean="0"/>
              <a:t>26.08.12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265342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fr-CH"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Fare clic per modificare gli stili del testo dello schema</a:t>
            </a:r>
          </a:p>
        </p:txBody>
      </p:sp>
      <p:sp>
        <p:nvSpPr>
          <p:cNvPr id="4" name="Segnaposto data 3"/>
          <p:cNvSpPr>
            <a:spLocks noGrp="1"/>
          </p:cNvSpPr>
          <p:nvPr>
            <p:ph type="dt" sz="half" idx="10"/>
          </p:nvPr>
        </p:nvSpPr>
        <p:spPr/>
        <p:txBody>
          <a:bodyPr/>
          <a:lstStyle/>
          <a:p>
            <a:fld id="{B0055145-D0A8-CA4D-B753-BD81DE381EF9}" type="datetimeFigureOut">
              <a:rPr lang="it-IT" smtClean="0"/>
              <a:t>26.08.12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202070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5" name="Segnaposto data 4"/>
          <p:cNvSpPr>
            <a:spLocks noGrp="1"/>
          </p:cNvSpPr>
          <p:nvPr>
            <p:ph type="dt" sz="half" idx="10"/>
          </p:nvPr>
        </p:nvSpPr>
        <p:spPr/>
        <p:txBody>
          <a:bodyPr/>
          <a:lstStyle/>
          <a:p>
            <a:fld id="{B0055145-D0A8-CA4D-B753-BD81DE381EF9}" type="datetimeFigureOut">
              <a:rPr lang="it-IT" smtClean="0"/>
              <a:t>26.08.12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322880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fr-CH"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7" name="Segnaposto data 6"/>
          <p:cNvSpPr>
            <a:spLocks noGrp="1"/>
          </p:cNvSpPr>
          <p:nvPr>
            <p:ph type="dt" sz="half" idx="10"/>
          </p:nvPr>
        </p:nvSpPr>
        <p:spPr/>
        <p:txBody>
          <a:bodyPr/>
          <a:lstStyle/>
          <a:p>
            <a:fld id="{B0055145-D0A8-CA4D-B753-BD81DE381EF9}" type="datetimeFigureOut">
              <a:rPr lang="it-IT" smtClean="0"/>
              <a:t>26.08.12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30535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smtClean="0"/>
              <a:t>Fare clic per modificare stile</a:t>
            </a:r>
            <a:endParaRPr lang="it-IT"/>
          </a:p>
        </p:txBody>
      </p:sp>
      <p:sp>
        <p:nvSpPr>
          <p:cNvPr id="3" name="Segnaposto data 2"/>
          <p:cNvSpPr>
            <a:spLocks noGrp="1"/>
          </p:cNvSpPr>
          <p:nvPr>
            <p:ph type="dt" sz="half" idx="10"/>
          </p:nvPr>
        </p:nvSpPr>
        <p:spPr/>
        <p:txBody>
          <a:bodyPr/>
          <a:lstStyle/>
          <a:p>
            <a:fld id="{B0055145-D0A8-CA4D-B753-BD81DE381EF9}" type="datetimeFigureOut">
              <a:rPr lang="it-IT" smtClean="0"/>
              <a:t>26.08.12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205121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055145-D0A8-CA4D-B753-BD81DE381EF9}" type="datetimeFigureOut">
              <a:rPr lang="it-IT" smtClean="0"/>
              <a:t>26.08.12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411720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fr-CH"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Fare clic per modificare gli stili del testo dello schema</a:t>
            </a:r>
          </a:p>
        </p:txBody>
      </p:sp>
      <p:sp>
        <p:nvSpPr>
          <p:cNvPr id="5" name="Segnaposto data 4"/>
          <p:cNvSpPr>
            <a:spLocks noGrp="1"/>
          </p:cNvSpPr>
          <p:nvPr>
            <p:ph type="dt" sz="half" idx="10"/>
          </p:nvPr>
        </p:nvSpPr>
        <p:spPr/>
        <p:txBody>
          <a:bodyPr/>
          <a:lstStyle/>
          <a:p>
            <a:fld id="{B0055145-D0A8-CA4D-B753-BD81DE381EF9}" type="datetimeFigureOut">
              <a:rPr lang="it-IT" smtClean="0"/>
              <a:t>26.08.12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74520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fr-CH"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Fare clic per modificare gli stili del testo dello schema</a:t>
            </a:r>
          </a:p>
        </p:txBody>
      </p:sp>
      <p:sp>
        <p:nvSpPr>
          <p:cNvPr id="5" name="Segnaposto data 4"/>
          <p:cNvSpPr>
            <a:spLocks noGrp="1"/>
          </p:cNvSpPr>
          <p:nvPr>
            <p:ph type="dt" sz="half" idx="10"/>
          </p:nvPr>
        </p:nvSpPr>
        <p:spPr/>
        <p:txBody>
          <a:bodyPr/>
          <a:lstStyle/>
          <a:p>
            <a:fld id="{B0055145-D0A8-CA4D-B753-BD81DE381EF9}" type="datetimeFigureOut">
              <a:rPr lang="it-IT" smtClean="0"/>
              <a:t>26.08.12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0124BF-D116-584E-85BE-B0AA251F3FB3}" type="slidenum">
              <a:rPr lang="it-IT" smtClean="0"/>
              <a:t>‹n.›</a:t>
            </a:fld>
            <a:endParaRPr lang="it-IT"/>
          </a:p>
        </p:txBody>
      </p:sp>
    </p:spTree>
    <p:extLst>
      <p:ext uri="{BB962C8B-B14F-4D97-AF65-F5344CB8AC3E}">
        <p14:creationId xmlns:p14="http://schemas.microsoft.com/office/powerpoint/2010/main" val="16937652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Fare clic per modificare gli stili del testo dello schema</a:t>
            </a:r>
          </a:p>
          <a:p>
            <a:pPr lvl="1"/>
            <a:r>
              <a:rPr lang="fr-CH" smtClean="0"/>
              <a:t>Secondo livello</a:t>
            </a:r>
          </a:p>
          <a:p>
            <a:pPr lvl="2"/>
            <a:r>
              <a:rPr lang="fr-CH" smtClean="0"/>
              <a:t>Terzo livello</a:t>
            </a:r>
          </a:p>
          <a:p>
            <a:pPr lvl="3"/>
            <a:r>
              <a:rPr lang="fr-CH" smtClean="0"/>
              <a:t>Quarto livello</a:t>
            </a:r>
          </a:p>
          <a:p>
            <a:pPr lvl="4"/>
            <a:r>
              <a:rPr lang="fr-CH"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55145-D0A8-CA4D-B753-BD81DE381EF9}" type="datetimeFigureOut">
              <a:rPr lang="it-IT" smtClean="0"/>
              <a:t>26.08.12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124BF-D116-584E-85BE-B0AA251F3FB3}" type="slidenum">
              <a:rPr lang="it-IT" smtClean="0"/>
              <a:t>‹n.›</a:t>
            </a:fld>
            <a:endParaRPr lang="it-IT"/>
          </a:p>
        </p:txBody>
      </p:sp>
    </p:spTree>
    <p:extLst>
      <p:ext uri="{BB962C8B-B14F-4D97-AF65-F5344CB8AC3E}">
        <p14:creationId xmlns:p14="http://schemas.microsoft.com/office/powerpoint/2010/main" val="271126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doc"/><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Documento_di_Microsoft_Word1.docx"/><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Documento_di_Microsoft_Word2.docx"/><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package" Target="../embeddings/Documento_di_Microsoft_Word3.docx"/><Relationship Id="rId5"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77213"/>
            <a:ext cx="7772400" cy="1447795"/>
          </a:xfrm>
        </p:spPr>
        <p:txBody>
          <a:bodyPr>
            <a:noAutofit/>
          </a:bodyPr>
          <a:lstStyle/>
          <a:p>
            <a:r>
              <a:rPr lang="it-IT" sz="2400" b="1" dirty="0">
                <a:solidFill>
                  <a:schemeClr val="accent6">
                    <a:lumMod val="75000"/>
                  </a:schemeClr>
                </a:solidFill>
              </a:rPr>
              <a:t>Processi alle “streghe”: </a:t>
            </a:r>
            <a:r>
              <a:rPr lang="it-IT" sz="2400" dirty="0">
                <a:solidFill>
                  <a:schemeClr val="accent6">
                    <a:lumMod val="75000"/>
                  </a:schemeClr>
                </a:solidFill>
              </a:rPr>
              <a:t/>
            </a:r>
            <a:br>
              <a:rPr lang="it-IT" sz="2400" dirty="0">
                <a:solidFill>
                  <a:schemeClr val="accent6">
                    <a:lumMod val="75000"/>
                  </a:schemeClr>
                </a:solidFill>
              </a:rPr>
            </a:br>
            <a:r>
              <a:rPr lang="it-IT" sz="2400" b="1" dirty="0">
                <a:solidFill>
                  <a:schemeClr val="accent6">
                    <a:lumMod val="75000"/>
                  </a:schemeClr>
                </a:solidFill>
              </a:rPr>
              <a:t>alcune chiavi di lettura storico–antropologiche</a:t>
            </a:r>
            <a:r>
              <a:rPr lang="it-IT" sz="2400" dirty="0">
                <a:solidFill>
                  <a:schemeClr val="accent6">
                    <a:lumMod val="75000"/>
                  </a:schemeClr>
                </a:solidFill>
              </a:rPr>
              <a:t/>
            </a:r>
            <a:br>
              <a:rPr lang="it-IT" sz="2400" dirty="0">
                <a:solidFill>
                  <a:schemeClr val="accent6">
                    <a:lumMod val="75000"/>
                  </a:schemeClr>
                </a:solidFill>
              </a:rPr>
            </a:br>
            <a:r>
              <a:rPr lang="it-IT" sz="2000" b="1" dirty="0"/>
              <a:t>Graziella Corti, </a:t>
            </a:r>
            <a:r>
              <a:rPr lang="it-IT" sz="2400" b="1" dirty="0"/>
              <a:t>Aggiornamento di storia 27/28 agosto 2012</a:t>
            </a:r>
            <a:r>
              <a:rPr lang="it-IT" sz="2400" dirty="0"/>
              <a:t/>
            </a:r>
            <a:br>
              <a:rPr lang="it-IT" sz="2400" dirty="0"/>
            </a:br>
            <a:endParaRPr lang="it-IT" sz="2400" dirty="0"/>
          </a:p>
        </p:txBody>
      </p:sp>
      <p:pic>
        <p:nvPicPr>
          <p:cNvPr id="4" name="Immagine 3" descr="Presentazione giornate storia traccia copia.do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0" y="2794000"/>
            <a:ext cx="1270000" cy="1270000"/>
          </a:xfrm>
          <a:prstGeom prst="rect">
            <a:avLst/>
          </a:prstGeom>
        </p:spPr>
      </p:pic>
      <p:pic>
        <p:nvPicPr>
          <p:cNvPr id="5" name="Immagine 4"/>
          <p:cNvPicPr>
            <a:picLocks noChangeAspect="1"/>
          </p:cNvPicPr>
          <p:nvPr/>
        </p:nvPicPr>
        <p:blipFill>
          <a:blip r:embed="rId4"/>
          <a:stretch>
            <a:fillRect/>
          </a:stretch>
        </p:blipFill>
        <p:spPr>
          <a:xfrm>
            <a:off x="1231900" y="1712049"/>
            <a:ext cx="5032877" cy="3428751"/>
          </a:xfrm>
          <a:prstGeom prst="rect">
            <a:avLst/>
          </a:prstGeom>
        </p:spPr>
      </p:pic>
      <p:sp>
        <p:nvSpPr>
          <p:cNvPr id="8" name="Rettangolo 7"/>
          <p:cNvSpPr/>
          <p:nvPr/>
        </p:nvSpPr>
        <p:spPr>
          <a:xfrm>
            <a:off x="6261100" y="3903160"/>
            <a:ext cx="2752279" cy="677108"/>
          </a:xfrm>
          <a:prstGeom prst="rect">
            <a:avLst/>
          </a:prstGeom>
        </p:spPr>
        <p:txBody>
          <a:bodyPr wrap="square">
            <a:spAutoFit/>
          </a:bodyPr>
          <a:lstStyle/>
          <a:p>
            <a:r>
              <a:rPr lang="it-IT" sz="1400" dirty="0"/>
              <a:t>Strega che provoca </a:t>
            </a:r>
            <a:r>
              <a:rPr lang="it-IT" sz="1400" dirty="0" smtClean="0"/>
              <a:t>una tempesta, </a:t>
            </a:r>
          </a:p>
          <a:p>
            <a:r>
              <a:rPr lang="it-IT" sz="1200" i="1" dirty="0" err="1" smtClean="0"/>
              <a:t>Historia</a:t>
            </a:r>
            <a:r>
              <a:rPr lang="it-IT" sz="1200" i="1" dirty="0" smtClean="0"/>
              <a:t> de </a:t>
            </a:r>
            <a:r>
              <a:rPr lang="it-IT" sz="1200" i="1" dirty="0" err="1" smtClean="0"/>
              <a:t>gentibus</a:t>
            </a:r>
            <a:r>
              <a:rPr lang="it-IT" sz="1200" i="1" dirty="0"/>
              <a:t> </a:t>
            </a:r>
            <a:r>
              <a:rPr lang="it-IT" sz="1200" i="1" dirty="0" err="1" smtClean="0"/>
              <a:t>settentrionalibus</a:t>
            </a:r>
            <a:r>
              <a:rPr lang="it-IT" sz="1200" i="1" dirty="0" smtClean="0"/>
              <a:t>, </a:t>
            </a:r>
            <a:r>
              <a:rPr lang="it-IT" sz="1200" dirty="0"/>
              <a:t>Roma, 1555</a:t>
            </a:r>
          </a:p>
        </p:txBody>
      </p:sp>
      <p:sp>
        <p:nvSpPr>
          <p:cNvPr id="10" name="Rettangolo 9"/>
          <p:cNvSpPr/>
          <p:nvPr/>
        </p:nvSpPr>
        <p:spPr>
          <a:xfrm>
            <a:off x="724075" y="5547114"/>
            <a:ext cx="7874980" cy="1015663"/>
          </a:xfrm>
          <a:prstGeom prst="rect">
            <a:avLst/>
          </a:prstGeom>
        </p:spPr>
        <p:txBody>
          <a:bodyPr wrap="square">
            <a:spAutoFit/>
          </a:bodyPr>
          <a:lstStyle/>
          <a:p>
            <a:r>
              <a:rPr lang="it-IT" dirty="0"/>
              <a:t> </a:t>
            </a:r>
            <a:r>
              <a:rPr lang="it-IT" sz="1400" dirty="0" smtClean="0"/>
              <a:t>Tra </a:t>
            </a:r>
            <a:r>
              <a:rPr lang="it-IT" sz="1400" dirty="0"/>
              <a:t>il XV e il XVII secolo (anche più tardi) si assiste nelle varie regioni d’ Europa (cattoliche e protestanti) al ritorno del fenomeno della caccia alle streghe, </a:t>
            </a:r>
            <a:r>
              <a:rPr lang="it-IT" sz="1400" dirty="0" smtClean="0"/>
              <a:t>con </a:t>
            </a:r>
            <a:r>
              <a:rPr lang="it-IT" sz="1400" dirty="0"/>
              <a:t>processi</a:t>
            </a:r>
            <a:r>
              <a:rPr lang="it-IT" sz="1400" dirty="0" smtClean="0"/>
              <a:t>, </a:t>
            </a:r>
            <a:r>
              <a:rPr lang="it-IT" sz="1400" dirty="0"/>
              <a:t>torture e morte sui roghi. Fu soprattutto a partire dal ‘400 che si accusarono migliaia di persone, in maggioranza donne, ma anche </a:t>
            </a:r>
            <a:r>
              <a:rPr lang="it-IT" sz="1400" dirty="0" smtClean="0"/>
              <a:t>uomini (1/3 </a:t>
            </a:r>
            <a:r>
              <a:rPr lang="it-IT" sz="1400" dirty="0" smtClean="0"/>
              <a:t>delle </a:t>
            </a:r>
            <a:r>
              <a:rPr lang="it-IT" sz="1400" dirty="0" smtClean="0"/>
              <a:t>accuse) </a:t>
            </a:r>
            <a:r>
              <a:rPr lang="it-IT" sz="1400" dirty="0"/>
              <a:t>per aver stipulato un patto con il diavolo.</a:t>
            </a:r>
          </a:p>
        </p:txBody>
      </p:sp>
    </p:spTree>
    <p:extLst>
      <p:ext uri="{BB962C8B-B14F-4D97-AF65-F5344CB8AC3E}">
        <p14:creationId xmlns:p14="http://schemas.microsoft.com/office/powerpoint/2010/main" val="39500981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abba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9" y="0"/>
            <a:ext cx="4642747" cy="6858000"/>
          </a:xfrm>
          <a:prstGeom prst="rect">
            <a:avLst/>
          </a:prstGeom>
        </p:spPr>
      </p:pic>
      <p:sp>
        <p:nvSpPr>
          <p:cNvPr id="9" name="Rettangolo 8"/>
          <p:cNvSpPr/>
          <p:nvPr/>
        </p:nvSpPr>
        <p:spPr>
          <a:xfrm>
            <a:off x="4706246" y="901700"/>
            <a:ext cx="4437754" cy="4985981"/>
          </a:xfrm>
          <a:prstGeom prst="rect">
            <a:avLst/>
          </a:prstGeom>
        </p:spPr>
        <p:txBody>
          <a:bodyPr wrap="square">
            <a:spAutoFit/>
          </a:bodyPr>
          <a:lstStyle/>
          <a:p>
            <a:pPr>
              <a:spcAft>
                <a:spcPts val="0"/>
              </a:spcAft>
            </a:pPr>
            <a:r>
              <a:rPr lang="it-IT" sz="1100" b="1" dirty="0">
                <a:solidFill>
                  <a:schemeClr val="accent2"/>
                </a:solidFill>
                <a:latin typeface="Chalkboard"/>
                <a:ea typeface="ＭＳ 明朝"/>
              </a:rPr>
              <a:t> </a:t>
            </a:r>
            <a:endParaRPr lang="it-IT" sz="1100" b="1" dirty="0" smtClean="0">
              <a:solidFill>
                <a:schemeClr val="accent2"/>
              </a:solidFill>
              <a:latin typeface="Chalkboard"/>
              <a:ea typeface="ＭＳ 明朝"/>
            </a:endParaRPr>
          </a:p>
          <a:p>
            <a:pPr>
              <a:spcAft>
                <a:spcPts val="0"/>
              </a:spcAft>
            </a:pPr>
            <a:endParaRPr lang="it-IT" sz="1100" b="1" dirty="0">
              <a:solidFill>
                <a:schemeClr val="accent2"/>
              </a:solidFill>
              <a:latin typeface="Chalkboard"/>
              <a:ea typeface="ＭＳ 明朝"/>
            </a:endParaRPr>
          </a:p>
          <a:p>
            <a:pPr>
              <a:spcAft>
                <a:spcPts val="0"/>
              </a:spcAft>
            </a:pPr>
            <a:r>
              <a:rPr lang="it-IT" sz="1600" b="1" dirty="0" smtClean="0">
                <a:solidFill>
                  <a:schemeClr val="accent2"/>
                </a:solidFill>
                <a:latin typeface="Chalkboard"/>
                <a:ea typeface="ＭＳ 明朝"/>
              </a:rPr>
              <a:t> Barbara confessa .</a:t>
            </a:r>
            <a:r>
              <a:rPr lang="it-IT" sz="1600" b="1" dirty="0">
                <a:solidFill>
                  <a:schemeClr val="accent2"/>
                </a:solidFill>
                <a:latin typeface="Chalkboard"/>
                <a:ea typeface="ＭＳ 明朝"/>
              </a:rPr>
              <a:t>..</a:t>
            </a:r>
            <a:r>
              <a:rPr lang="it-IT" sz="1600" b="1" dirty="0" smtClean="0">
                <a:solidFill>
                  <a:schemeClr val="accent2"/>
                </a:solidFill>
                <a:latin typeface="Chalkboard"/>
                <a:ea typeface="ＭＳ 明朝"/>
              </a:rPr>
              <a:t>.</a:t>
            </a:r>
          </a:p>
          <a:p>
            <a:pPr>
              <a:spcAft>
                <a:spcPts val="0"/>
              </a:spcAft>
            </a:pPr>
            <a:endParaRPr lang="it-IT" sz="1600" dirty="0">
              <a:latin typeface="Chalkboard"/>
              <a:ea typeface="ＭＳ 明朝"/>
              <a:cs typeface="Chalkboard"/>
            </a:endParaRPr>
          </a:p>
          <a:p>
            <a:pPr>
              <a:spcAft>
                <a:spcPts val="0"/>
              </a:spcAft>
            </a:pPr>
            <a:r>
              <a:rPr lang="it-IT" sz="1600" dirty="0">
                <a:latin typeface="Chalkboard"/>
                <a:ea typeface="ＭＳ 明朝"/>
              </a:rPr>
              <a:t>R</a:t>
            </a:r>
            <a:r>
              <a:rPr lang="it-IT" sz="1600" dirty="0" smtClean="0">
                <a:latin typeface="Chalkboard"/>
                <a:ea typeface="ＭＳ 明朝"/>
              </a:rPr>
              <a:t>esta </a:t>
            </a:r>
            <a:r>
              <a:rPr lang="it-IT" sz="1600" dirty="0">
                <a:latin typeface="Chalkboard"/>
                <a:ea typeface="ＭＳ 明朝"/>
              </a:rPr>
              <a:t>da sola come donna, come persona, </a:t>
            </a:r>
            <a:r>
              <a:rPr lang="it-IT" sz="1600" b="1" dirty="0">
                <a:latin typeface="Chalkboard"/>
                <a:ea typeface="ＭＳ 明朝"/>
              </a:rPr>
              <a:t>spunta allora la figura della </a:t>
            </a:r>
            <a:r>
              <a:rPr lang="it-IT" sz="1600" b="1" dirty="0" smtClean="0">
                <a:latin typeface="Chalkboard"/>
                <a:ea typeface="ＭＳ 明朝"/>
              </a:rPr>
              <a:t>strega (Cardini, </a:t>
            </a:r>
            <a:r>
              <a:rPr lang="it-IT" sz="1600" b="1" dirty="0" err="1" smtClean="0">
                <a:latin typeface="Chalkboard"/>
                <a:ea typeface="ＭＳ 明朝"/>
              </a:rPr>
              <a:t>Augé</a:t>
            </a:r>
            <a:r>
              <a:rPr lang="it-IT" sz="1600" b="1" dirty="0" smtClean="0">
                <a:latin typeface="Chalkboard"/>
                <a:ea typeface="ＭＳ 明朝"/>
              </a:rPr>
              <a:t>)</a:t>
            </a:r>
          </a:p>
          <a:p>
            <a:pPr>
              <a:spcAft>
                <a:spcPts val="0"/>
              </a:spcAft>
            </a:pPr>
            <a:endParaRPr lang="it-IT" dirty="0">
              <a:latin typeface="Times New Roman"/>
              <a:ea typeface="ＭＳ 明朝"/>
            </a:endParaRPr>
          </a:p>
          <a:p>
            <a:r>
              <a:rPr lang="it-IT" sz="1600" dirty="0">
                <a:latin typeface="Chalkboard"/>
                <a:ea typeface="ＭＳ 明朝"/>
                <a:cs typeface="Chalkboard"/>
              </a:rPr>
              <a:t>Parla </a:t>
            </a:r>
            <a:r>
              <a:rPr lang="it-IT" sz="1600" dirty="0" smtClean="0">
                <a:latin typeface="Chalkboard"/>
                <a:ea typeface="ＭＳ 明朝"/>
                <a:cs typeface="Chalkboard"/>
              </a:rPr>
              <a:t>delle sue capacit</a:t>
            </a:r>
            <a:r>
              <a:rPr lang="it-IT" sz="1600" dirty="0" smtClean="0">
                <a:latin typeface="Chalkboard"/>
                <a:ea typeface="ＭＳ 明朝"/>
                <a:cs typeface="Chalkboard"/>
              </a:rPr>
              <a:t>à e</a:t>
            </a:r>
            <a:r>
              <a:rPr lang="it-IT" sz="1600" dirty="0" smtClean="0">
                <a:latin typeface="Chalkboard"/>
                <a:ea typeface="ＭＳ 明朝"/>
                <a:cs typeface="Chalkboard"/>
              </a:rPr>
              <a:t> </a:t>
            </a:r>
            <a:r>
              <a:rPr lang="it-IT" sz="1600" dirty="0">
                <a:latin typeface="Chalkboard"/>
                <a:ea typeface="ＭＳ 明朝"/>
                <a:cs typeface="Chalkboard"/>
              </a:rPr>
              <a:t>poteri, del </a:t>
            </a:r>
            <a:r>
              <a:rPr lang="it-IT" sz="1600" dirty="0" smtClean="0">
                <a:latin typeface="Chalkboard"/>
                <a:ea typeface="ＭＳ 明朝"/>
                <a:cs typeface="Chalkboard"/>
              </a:rPr>
              <a:t>diavolo...</a:t>
            </a:r>
          </a:p>
          <a:p>
            <a:r>
              <a:rPr lang="it-IT" sz="1600" b="1" dirty="0" smtClean="0">
                <a:latin typeface="Chalkboard"/>
                <a:ea typeface="ＭＳ 明朝"/>
              </a:rPr>
              <a:t>Racconta </a:t>
            </a:r>
            <a:r>
              <a:rPr lang="it-IT" sz="1600" dirty="0" smtClean="0">
                <a:latin typeface="Chalkboard"/>
                <a:ea typeface="ＭＳ 明朝"/>
              </a:rPr>
              <a:t>quello che, secondo un sapere condiviso, </a:t>
            </a:r>
            <a:r>
              <a:rPr lang="it-IT" sz="1600" b="1" dirty="0" smtClean="0">
                <a:latin typeface="Chalkboard"/>
                <a:ea typeface="ＭＳ 明朝"/>
              </a:rPr>
              <a:t>il giudice vuole sentire.</a:t>
            </a:r>
          </a:p>
          <a:p>
            <a:endParaRPr lang="it-IT" sz="1600" b="1" dirty="0" smtClean="0">
              <a:latin typeface="Chalkboard"/>
              <a:ea typeface="ＭＳ 明朝"/>
            </a:endParaRPr>
          </a:p>
          <a:p>
            <a:r>
              <a:rPr lang="it-IT" sz="1600" b="1" dirty="0" smtClean="0">
                <a:latin typeface="Chalkboard"/>
                <a:ea typeface="ＭＳ 明朝"/>
              </a:rPr>
              <a:t>L’unico </a:t>
            </a:r>
            <a:r>
              <a:rPr lang="it-IT" sz="1600" b="1" dirty="0" smtClean="0">
                <a:latin typeface="Chalkboard"/>
                <a:ea typeface="ＭＳ 明朝"/>
              </a:rPr>
              <a:t>alleato </a:t>
            </a:r>
            <a:r>
              <a:rPr lang="it-IT" sz="1600" b="1" dirty="0">
                <a:latin typeface="Chalkboard"/>
                <a:ea typeface="ＭＳ 明朝"/>
              </a:rPr>
              <a:t>c</a:t>
            </a:r>
            <a:r>
              <a:rPr lang="it-IT" sz="1600" b="1" dirty="0" smtClean="0">
                <a:latin typeface="Chalkboard"/>
                <a:ea typeface="ＭＳ 明朝"/>
              </a:rPr>
              <a:t>he le è rimasto </a:t>
            </a:r>
            <a:r>
              <a:rPr lang="it-IT" sz="1600" b="1" dirty="0">
                <a:latin typeface="Chalkboard"/>
                <a:ea typeface="ＭＳ 明朝"/>
              </a:rPr>
              <a:t>è proprio </a:t>
            </a:r>
            <a:r>
              <a:rPr lang="it-IT" sz="1600" b="1" dirty="0">
                <a:solidFill>
                  <a:srgbClr val="C0504D"/>
                </a:solidFill>
                <a:latin typeface="Chalkboard"/>
                <a:ea typeface="ＭＳ 明朝"/>
              </a:rPr>
              <a:t>il diavolo, </a:t>
            </a:r>
            <a:r>
              <a:rPr lang="it-IT" sz="1600" b="1" dirty="0">
                <a:latin typeface="Chalkboard"/>
                <a:ea typeface="ＭＳ 明朝"/>
              </a:rPr>
              <a:t>e racconta degli incontri con lui</a:t>
            </a:r>
            <a:r>
              <a:rPr lang="it-IT" sz="1600" b="1" dirty="0" smtClean="0">
                <a:latin typeface="Chalkboard"/>
                <a:ea typeface="ＭＳ 明朝"/>
              </a:rPr>
              <a:t>, </a:t>
            </a:r>
            <a:r>
              <a:rPr lang="it-IT" sz="1600" b="1" dirty="0" smtClean="0">
                <a:latin typeface="Chalkboard"/>
                <a:ea typeface="ＭＳ 明朝"/>
              </a:rPr>
              <a:t>dei </a:t>
            </a:r>
            <a:r>
              <a:rPr lang="it-IT" sz="1600" b="1" i="1" dirty="0" err="1">
                <a:latin typeface="Chalkboard"/>
                <a:ea typeface="ＭＳ 明朝"/>
              </a:rPr>
              <a:t>borlot</a:t>
            </a:r>
            <a:r>
              <a:rPr lang="it-IT" sz="1600" b="1" dirty="0">
                <a:latin typeface="Chalkboard"/>
                <a:ea typeface="ＭＳ 明朝"/>
              </a:rPr>
              <a:t> (sabba</a:t>
            </a:r>
            <a:r>
              <a:rPr lang="it-IT" sz="1600" b="1" dirty="0" smtClean="0">
                <a:latin typeface="Chalkboard"/>
                <a:ea typeface="ＭＳ 明朝"/>
              </a:rPr>
              <a:t>)</a:t>
            </a:r>
            <a:r>
              <a:rPr lang="it-IT" sz="1600" b="1" dirty="0" smtClean="0">
                <a:latin typeface="Chalkboard"/>
                <a:ea typeface="ＭＳ 明朝"/>
              </a:rPr>
              <a:t>, collabora con il giudice contro se stessa, perché è convinta di non essere pi</a:t>
            </a:r>
            <a:r>
              <a:rPr lang="it-IT" sz="1600" b="1" dirty="0" smtClean="0">
                <a:latin typeface="Chalkboard"/>
                <a:ea typeface="ＭＳ 明朝"/>
              </a:rPr>
              <a:t>ù una buona cristiana, una buona guaritrice.</a:t>
            </a:r>
            <a:endParaRPr lang="it-IT" dirty="0" smtClean="0">
              <a:latin typeface="Chalkboard"/>
              <a:ea typeface="ＭＳ 明朝"/>
            </a:endParaRPr>
          </a:p>
          <a:p>
            <a:endParaRPr lang="it-IT" dirty="0">
              <a:latin typeface="Chalkboard"/>
              <a:ea typeface="ＭＳ 明朝"/>
            </a:endParaRPr>
          </a:p>
          <a:p>
            <a:pPr>
              <a:spcAft>
                <a:spcPts val="0"/>
              </a:spcAft>
            </a:pPr>
            <a:endParaRPr lang="it-IT" b="1" dirty="0">
              <a:effectLst/>
              <a:latin typeface="Times New Roman"/>
              <a:ea typeface="ＭＳ 明朝"/>
            </a:endParaRPr>
          </a:p>
        </p:txBody>
      </p:sp>
      <p:sp>
        <p:nvSpPr>
          <p:cNvPr id="2" name="CasellaDiTesto 1"/>
          <p:cNvSpPr txBox="1"/>
          <p:nvPr/>
        </p:nvSpPr>
        <p:spPr>
          <a:xfrm>
            <a:off x="4940300" y="5791200"/>
            <a:ext cx="3175000" cy="738664"/>
          </a:xfrm>
          <a:prstGeom prst="rect">
            <a:avLst/>
          </a:prstGeom>
          <a:noFill/>
        </p:spPr>
        <p:txBody>
          <a:bodyPr wrap="square" rtlCol="0">
            <a:spAutoFit/>
          </a:bodyPr>
          <a:lstStyle/>
          <a:p>
            <a:r>
              <a:rPr lang="it-IT" sz="1400" b="1" dirty="0" smtClean="0">
                <a:solidFill>
                  <a:srgbClr val="FF0000"/>
                </a:solidFill>
              </a:rPr>
              <a:t>Preparazione e partenza per il sabba, </a:t>
            </a:r>
            <a:r>
              <a:rPr lang="it-IT" sz="1400" dirty="0" smtClean="0">
                <a:solidFill>
                  <a:srgbClr val="FF0000"/>
                </a:solidFill>
              </a:rPr>
              <a:t>Hans </a:t>
            </a:r>
            <a:r>
              <a:rPr lang="it-IT" sz="1400" dirty="0" err="1" smtClean="0">
                <a:solidFill>
                  <a:srgbClr val="FF0000"/>
                </a:solidFill>
              </a:rPr>
              <a:t>Baldung</a:t>
            </a:r>
            <a:r>
              <a:rPr lang="it-IT" sz="1400" dirty="0" smtClean="0">
                <a:solidFill>
                  <a:srgbClr val="FF0000"/>
                </a:solidFill>
              </a:rPr>
              <a:t> </a:t>
            </a:r>
            <a:r>
              <a:rPr lang="it-IT" sz="1400" dirty="0" err="1" smtClean="0">
                <a:solidFill>
                  <a:srgbClr val="FF0000"/>
                </a:solidFill>
              </a:rPr>
              <a:t>Grien</a:t>
            </a:r>
            <a:r>
              <a:rPr lang="it-IT" sz="1400" dirty="0" smtClean="0">
                <a:solidFill>
                  <a:srgbClr val="FF0000"/>
                </a:solidFill>
              </a:rPr>
              <a:t>, </a:t>
            </a:r>
          </a:p>
          <a:p>
            <a:r>
              <a:rPr lang="it-IT" sz="1400" dirty="0" smtClean="0">
                <a:solidFill>
                  <a:srgbClr val="FF0000"/>
                </a:solidFill>
              </a:rPr>
              <a:t>XVI sec.</a:t>
            </a:r>
            <a:endParaRPr lang="it-IT" sz="1400" dirty="0">
              <a:solidFill>
                <a:srgbClr val="FF0000"/>
              </a:solidFill>
            </a:endParaRPr>
          </a:p>
        </p:txBody>
      </p:sp>
    </p:spTree>
    <p:extLst>
      <p:ext uri="{BB962C8B-B14F-4D97-AF65-F5344CB8AC3E}">
        <p14:creationId xmlns:p14="http://schemas.microsoft.com/office/powerpoint/2010/main" val="13862886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51299"/>
            <a:ext cx="8229600" cy="2806699"/>
          </a:xfrm>
        </p:spPr>
        <p:txBody>
          <a:bodyPr>
            <a:normAutofit fontScale="47500" lnSpcReduction="20000"/>
          </a:bodyPr>
          <a:lstStyle/>
          <a:p>
            <a:pPr marL="0" indent="0">
              <a:buNone/>
            </a:pPr>
            <a:r>
              <a:rPr lang="it-IT" sz="4500" b="1" dirty="0">
                <a:solidFill>
                  <a:srgbClr val="800000"/>
                </a:solidFill>
              </a:rPr>
              <a:t> </a:t>
            </a:r>
            <a:endParaRPr lang="it-IT" sz="4500" dirty="0">
              <a:solidFill>
                <a:schemeClr val="tx2">
                  <a:lumMod val="60000"/>
                  <a:lumOff val="40000"/>
                </a:schemeClr>
              </a:solidFill>
            </a:endParaRPr>
          </a:p>
          <a:p>
            <a:pPr marL="0" lvl="0" indent="0">
              <a:buNone/>
            </a:pPr>
            <a:endParaRPr lang="it-IT" b="1" u="sng" dirty="0" smtClean="0">
              <a:solidFill>
                <a:srgbClr val="3366FF"/>
              </a:solidFill>
            </a:endParaRPr>
          </a:p>
          <a:p>
            <a:pPr marL="0" lvl="0" indent="0">
              <a:buNone/>
            </a:pPr>
            <a:r>
              <a:rPr lang="it-IT" b="1" dirty="0" smtClean="0">
                <a:solidFill>
                  <a:srgbClr val="3366FF"/>
                </a:solidFill>
              </a:rPr>
              <a:t> </a:t>
            </a:r>
            <a:r>
              <a:rPr lang="it-IT" sz="4200" b="1" dirty="0" smtClean="0">
                <a:solidFill>
                  <a:srgbClr val="3366FF"/>
                </a:solidFill>
                <a:latin typeface="Chalkboard"/>
                <a:cs typeface="Chalkboard"/>
              </a:rPr>
              <a:t>     1) etimologia</a:t>
            </a:r>
            <a:endParaRPr lang="it-IT" sz="4200" dirty="0">
              <a:solidFill>
                <a:srgbClr val="3366FF"/>
              </a:solidFill>
              <a:latin typeface="Chalkboard"/>
              <a:cs typeface="Chalkboard"/>
            </a:endParaRPr>
          </a:p>
          <a:p>
            <a:pPr marL="0" indent="0">
              <a:buNone/>
            </a:pPr>
            <a:r>
              <a:rPr lang="it-IT" dirty="0"/>
              <a:t> </a:t>
            </a:r>
          </a:p>
          <a:p>
            <a:pPr marL="0" indent="0">
              <a:buNone/>
            </a:pPr>
            <a:r>
              <a:rPr lang="it-IT" dirty="0" smtClean="0"/>
              <a:t>        Il </a:t>
            </a:r>
            <a:r>
              <a:rPr lang="it-IT" dirty="0"/>
              <a:t>termine </a:t>
            </a:r>
            <a:r>
              <a:rPr lang="it-IT" dirty="0" smtClean="0"/>
              <a:t>denota origini diverse:</a:t>
            </a:r>
          </a:p>
          <a:p>
            <a:pPr marL="0" indent="0">
              <a:buNone/>
            </a:pPr>
            <a:r>
              <a:rPr lang="it-IT" dirty="0"/>
              <a:t> </a:t>
            </a:r>
            <a:r>
              <a:rPr lang="it-IT" dirty="0" smtClean="0"/>
              <a:t>             –  </a:t>
            </a:r>
            <a:r>
              <a:rPr lang="it-IT" dirty="0"/>
              <a:t>dal latino</a:t>
            </a:r>
            <a:r>
              <a:rPr lang="it-IT" b="1" dirty="0"/>
              <a:t> </a:t>
            </a:r>
            <a:r>
              <a:rPr lang="it-IT" b="1" i="1" dirty="0" err="1"/>
              <a:t>strix</a:t>
            </a:r>
            <a:r>
              <a:rPr lang="it-IT" b="1" dirty="0"/>
              <a:t> </a:t>
            </a:r>
            <a:r>
              <a:rPr lang="it-IT" dirty="0"/>
              <a:t>(uccello notturno) per l’italiano, </a:t>
            </a:r>
            <a:r>
              <a:rPr lang="it-IT" dirty="0" smtClean="0"/>
              <a:t>  </a:t>
            </a:r>
          </a:p>
          <a:p>
            <a:pPr marL="0" indent="0">
              <a:buNone/>
            </a:pPr>
            <a:r>
              <a:rPr lang="it-IT" dirty="0"/>
              <a:t> </a:t>
            </a:r>
            <a:r>
              <a:rPr lang="it-IT" dirty="0" smtClean="0"/>
              <a:t>             –  </a:t>
            </a:r>
            <a:r>
              <a:rPr lang="it-IT" dirty="0"/>
              <a:t>dal latino </a:t>
            </a:r>
            <a:r>
              <a:rPr lang="it-IT" b="1" i="1" dirty="0" err="1"/>
              <a:t>sortilegius</a:t>
            </a:r>
            <a:r>
              <a:rPr lang="it-IT" b="1" i="1" dirty="0"/>
              <a:t>/</a:t>
            </a:r>
            <a:r>
              <a:rPr lang="it-IT" b="1" i="1" dirty="0" err="1"/>
              <a:t>sorcières</a:t>
            </a:r>
            <a:r>
              <a:rPr lang="it-IT" b="1" i="1" dirty="0"/>
              <a:t> </a:t>
            </a:r>
            <a:r>
              <a:rPr lang="it-IT" i="1" dirty="0"/>
              <a:t>(coloro che traevano le sorti</a:t>
            </a:r>
            <a:r>
              <a:rPr lang="it-IT" dirty="0"/>
              <a:t>) </a:t>
            </a:r>
            <a:endParaRPr lang="it-IT" dirty="0" smtClean="0"/>
          </a:p>
          <a:p>
            <a:pPr marL="0" indent="0">
              <a:buNone/>
            </a:pPr>
            <a:r>
              <a:rPr lang="it-IT" dirty="0"/>
              <a:t> </a:t>
            </a:r>
            <a:r>
              <a:rPr lang="it-IT" dirty="0" smtClean="0"/>
              <a:t>                 per </a:t>
            </a:r>
            <a:r>
              <a:rPr lang="it-IT" dirty="0"/>
              <a:t>il francese, </a:t>
            </a:r>
          </a:p>
          <a:p>
            <a:pPr marL="0" indent="0">
              <a:buNone/>
            </a:pPr>
            <a:r>
              <a:rPr lang="it-IT" dirty="0" smtClean="0"/>
              <a:t>              –  </a:t>
            </a:r>
            <a:r>
              <a:rPr lang="it-IT" dirty="0"/>
              <a:t>per l’inglese, invece abbiamo due termini:</a:t>
            </a:r>
            <a:r>
              <a:rPr lang="it-IT" b="1" dirty="0"/>
              <a:t> </a:t>
            </a:r>
            <a:r>
              <a:rPr lang="it-IT" b="1" i="1" dirty="0" err="1"/>
              <a:t>witch</a:t>
            </a:r>
            <a:r>
              <a:rPr lang="it-IT" b="1" dirty="0"/>
              <a:t> </a:t>
            </a:r>
            <a:r>
              <a:rPr lang="it-IT" dirty="0"/>
              <a:t>(saggio) </a:t>
            </a:r>
            <a:endParaRPr lang="it-IT" dirty="0" smtClean="0"/>
          </a:p>
          <a:p>
            <a:pPr marL="0" indent="0">
              <a:buNone/>
            </a:pPr>
            <a:r>
              <a:rPr lang="it-IT" dirty="0"/>
              <a:t> </a:t>
            </a:r>
            <a:r>
              <a:rPr lang="it-IT" dirty="0" smtClean="0"/>
              <a:t>                 di </a:t>
            </a:r>
            <a:r>
              <a:rPr lang="it-IT" dirty="0"/>
              <a:t>derivazione </a:t>
            </a:r>
            <a:r>
              <a:rPr lang="it-IT" dirty="0" smtClean="0"/>
              <a:t>sassone, </a:t>
            </a:r>
            <a:r>
              <a:rPr lang="it-IT" dirty="0"/>
              <a:t>e</a:t>
            </a:r>
            <a:r>
              <a:rPr lang="it-IT" b="1" dirty="0"/>
              <a:t> </a:t>
            </a:r>
            <a:r>
              <a:rPr lang="it-IT" b="1" i="1" dirty="0" err="1" smtClean="0"/>
              <a:t>sorcer</a:t>
            </a:r>
            <a:r>
              <a:rPr lang="it-IT" b="1" dirty="0" smtClean="0"/>
              <a:t>  </a:t>
            </a:r>
            <a:r>
              <a:rPr lang="it-IT" dirty="0" smtClean="0"/>
              <a:t>(</a:t>
            </a:r>
            <a:r>
              <a:rPr lang="it-IT" dirty="0"/>
              <a:t>indovino) dal francese; </a:t>
            </a:r>
          </a:p>
          <a:p>
            <a:pPr marL="0" indent="0">
              <a:buNone/>
            </a:pPr>
            <a:r>
              <a:rPr lang="it-IT" dirty="0" smtClean="0"/>
              <a:t>              –  </a:t>
            </a:r>
            <a:r>
              <a:rPr lang="it-IT" dirty="0"/>
              <a:t>in tedesco</a:t>
            </a:r>
            <a:r>
              <a:rPr lang="it-IT" i="1" dirty="0"/>
              <a:t> </a:t>
            </a:r>
            <a:r>
              <a:rPr lang="it-IT" b="1" i="1" dirty="0" err="1"/>
              <a:t>hexer</a:t>
            </a:r>
            <a:r>
              <a:rPr lang="it-IT" dirty="0"/>
              <a:t> (sapiente). </a:t>
            </a:r>
          </a:p>
          <a:p>
            <a:endParaRPr lang="it-IT" dirty="0"/>
          </a:p>
        </p:txBody>
      </p:sp>
      <p:sp>
        <p:nvSpPr>
          <p:cNvPr id="4" name="Casella di testo 7"/>
          <p:cNvSpPr txBox="1">
            <a:spLocks noGrp="1" noChangeArrowheads="1"/>
          </p:cNvSpPr>
          <p:nvPr>
            <p:ph type="title"/>
          </p:nvPr>
        </p:nvSpPr>
        <p:spPr bwMode="auto">
          <a:xfrm>
            <a:off x="4106333" y="2946400"/>
            <a:ext cx="3754967" cy="736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mn-lt"/>
                <a:ea typeface="ÇlÇr ñæí©" charset="0"/>
              </a:rPr>
              <a:t>Magia della tempesta,</a:t>
            </a:r>
            <a:r>
              <a:rPr kumimoji="0" lang="it-IT" sz="1200" b="0" i="0" u="none" strike="noStrike" cap="none" normalizeH="0" baseline="0" dirty="0" smtClean="0">
                <a:ln>
                  <a:noFill/>
                </a:ln>
                <a:solidFill>
                  <a:schemeClr val="tx1"/>
                </a:solidFill>
                <a:effectLst/>
                <a:latin typeface="+mn-lt"/>
                <a:ea typeface="ÇlÇr ñæí©" charset="0"/>
              </a:rPr>
              <a:t/>
            </a:r>
            <a:br>
              <a:rPr kumimoji="0" lang="it-IT" sz="1200" b="0" i="0" u="none" strike="noStrike" cap="none" normalizeH="0" baseline="0" dirty="0" smtClean="0">
                <a:ln>
                  <a:noFill/>
                </a:ln>
                <a:solidFill>
                  <a:schemeClr val="tx1"/>
                </a:solidFill>
                <a:effectLst/>
                <a:latin typeface="+mn-lt"/>
                <a:ea typeface="ÇlÇr ñæí©" charset="0"/>
              </a:rPr>
            </a:br>
            <a:r>
              <a:rPr kumimoji="0" lang="it-IT" sz="1200" b="0" i="0" u="none" strike="noStrike" cap="none" normalizeH="0" baseline="0" dirty="0" smtClean="0">
                <a:ln>
                  <a:noFill/>
                </a:ln>
                <a:solidFill>
                  <a:schemeClr val="tx1"/>
                </a:solidFill>
                <a:effectLst/>
                <a:latin typeface="+mn-lt"/>
                <a:ea typeface="ÇlÇr ñæí©" charset="0"/>
              </a:rPr>
              <a:t> </a:t>
            </a:r>
            <a:r>
              <a:rPr kumimoji="0" lang="it-IT" sz="1200" b="0" i="1" u="none" strike="noStrike" cap="none" normalizeH="0" baseline="0" dirty="0" smtClean="0">
                <a:ln>
                  <a:noFill/>
                </a:ln>
                <a:solidFill>
                  <a:schemeClr val="tx1"/>
                </a:solidFill>
                <a:effectLst/>
                <a:latin typeface="+mn-lt"/>
                <a:ea typeface="ÇlÇr ñæí©" charset="0"/>
              </a:rPr>
              <a:t>Ulrich </a:t>
            </a:r>
            <a:r>
              <a:rPr kumimoji="0" lang="it-IT" sz="1200" b="0" i="1" u="none" strike="noStrike" cap="none" normalizeH="0" baseline="0" dirty="0" err="1" smtClean="0">
                <a:ln>
                  <a:noFill/>
                </a:ln>
                <a:solidFill>
                  <a:schemeClr val="tx1"/>
                </a:solidFill>
                <a:effectLst/>
                <a:latin typeface="+mn-lt"/>
                <a:ea typeface="ÇlÇr ñæí©" charset="0"/>
              </a:rPr>
              <a:t>Malitor</a:t>
            </a:r>
            <a:r>
              <a:rPr kumimoji="0" lang="it-IT" sz="1200" b="0" i="1" u="none" strike="noStrike" cap="none" normalizeH="0" baseline="0" dirty="0" smtClean="0">
                <a:ln>
                  <a:noFill/>
                </a:ln>
                <a:solidFill>
                  <a:schemeClr val="tx1"/>
                </a:solidFill>
                <a:effectLst/>
                <a:latin typeface="+mn-lt"/>
                <a:ea typeface="ÇlÇr ñæí©" charset="0"/>
              </a:rPr>
              <a:t>, De </a:t>
            </a:r>
            <a:r>
              <a:rPr kumimoji="0" lang="it-IT" sz="1200" b="0" i="1" u="none" strike="noStrike" cap="none" normalizeH="0" baseline="0" dirty="0" err="1" smtClean="0">
                <a:ln>
                  <a:noFill/>
                </a:ln>
                <a:solidFill>
                  <a:schemeClr val="tx1"/>
                </a:solidFill>
                <a:effectLst/>
                <a:latin typeface="+mn-lt"/>
                <a:ea typeface="ÇlÇr ñæí©" charset="0"/>
              </a:rPr>
              <a:t>Lamiis</a:t>
            </a:r>
            <a:r>
              <a:rPr kumimoji="0" lang="it-IT" sz="1200" b="0" i="1" u="none" strike="noStrike" cap="none" normalizeH="0" baseline="0" dirty="0" smtClean="0">
                <a:ln>
                  <a:noFill/>
                </a:ln>
                <a:solidFill>
                  <a:schemeClr val="tx1"/>
                </a:solidFill>
                <a:effectLst/>
                <a:latin typeface="+mn-lt"/>
                <a:ea typeface="ÇlÇr ñæí©" charset="0"/>
              </a:rPr>
              <a:t> et </a:t>
            </a:r>
            <a:r>
              <a:rPr kumimoji="0" lang="it-IT" sz="1200" b="0" i="1" u="none" strike="noStrike" cap="none" normalizeH="0" baseline="0" dirty="0" err="1" smtClean="0">
                <a:ln>
                  <a:noFill/>
                </a:ln>
                <a:solidFill>
                  <a:schemeClr val="tx1"/>
                </a:solidFill>
                <a:effectLst/>
                <a:latin typeface="+mn-lt"/>
                <a:ea typeface="ÇlÇr ñæí©" charset="0"/>
              </a:rPr>
              <a:t>pytonicis</a:t>
            </a:r>
            <a:r>
              <a:rPr kumimoji="0" lang="it-IT" sz="1200" b="0" i="1" u="none" strike="noStrike" cap="none" normalizeH="0" baseline="0" dirty="0" smtClean="0">
                <a:ln>
                  <a:noFill/>
                </a:ln>
                <a:solidFill>
                  <a:schemeClr val="tx1"/>
                </a:solidFill>
                <a:effectLst/>
                <a:latin typeface="+mn-lt"/>
                <a:ea typeface="ÇlÇr ñæí©" charset="0"/>
              </a:rPr>
              <a:t> </a:t>
            </a:r>
            <a:r>
              <a:rPr kumimoji="0" lang="it-IT" sz="1200" b="0" i="1" u="none" strike="noStrike" cap="none" normalizeH="0" baseline="0" dirty="0" err="1" smtClean="0">
                <a:ln>
                  <a:noFill/>
                </a:ln>
                <a:solidFill>
                  <a:schemeClr val="tx1"/>
                </a:solidFill>
                <a:effectLst/>
                <a:latin typeface="+mn-lt"/>
                <a:ea typeface="ÇlÇr ñæí©" charset="0"/>
              </a:rPr>
              <a:t>mulieribus</a:t>
            </a:r>
            <a:r>
              <a:rPr kumimoji="0" lang="it-IT" sz="1200" b="0" i="1" u="none" strike="noStrike" cap="none" normalizeH="0" baseline="0" dirty="0" smtClean="0">
                <a:ln>
                  <a:noFill/>
                </a:ln>
                <a:solidFill>
                  <a:schemeClr val="tx1"/>
                </a:solidFill>
                <a:effectLst/>
                <a:latin typeface="+mn-lt"/>
                <a:ea typeface="ÇlÇr ñæí©" charset="0"/>
              </a:rPr>
              <a:t>, </a:t>
            </a:r>
            <a:r>
              <a:rPr kumimoji="0" lang="it-IT" sz="1200" b="0" i="0" u="none" strike="noStrike" cap="none" normalizeH="0" baseline="0" dirty="0" smtClean="0">
                <a:ln>
                  <a:noFill/>
                </a:ln>
                <a:solidFill>
                  <a:schemeClr val="tx1"/>
                </a:solidFill>
                <a:effectLst/>
                <a:latin typeface="+mn-lt"/>
                <a:ea typeface="ÇlÇr ñæí©" charset="0"/>
              </a:rPr>
              <a:t>1489</a:t>
            </a:r>
            <a:endParaRPr kumimoji="0" lang="it-IT" sz="2800" b="0" i="0" u="none" strike="noStrike" cap="none" normalizeH="0" baseline="0" dirty="0">
              <a:ln>
                <a:noFill/>
              </a:ln>
              <a:solidFill>
                <a:schemeClr val="tx1"/>
              </a:solidFill>
              <a:effectLst/>
              <a:latin typeface="+mn-lt"/>
            </a:endParaRPr>
          </a:p>
        </p:txBody>
      </p:sp>
      <p:pic>
        <p:nvPicPr>
          <p:cNvPr id="6" name="Immagine 5"/>
          <p:cNvPicPr>
            <a:picLocks noChangeAspect="1"/>
          </p:cNvPicPr>
          <p:nvPr/>
        </p:nvPicPr>
        <p:blipFill>
          <a:blip r:embed="rId3"/>
          <a:stretch>
            <a:fillRect/>
          </a:stretch>
        </p:blipFill>
        <p:spPr>
          <a:xfrm>
            <a:off x="1248834" y="912848"/>
            <a:ext cx="2904066" cy="3459995"/>
          </a:xfrm>
          <a:prstGeom prst="rect">
            <a:avLst/>
          </a:prstGeom>
        </p:spPr>
      </p:pic>
      <p:sp>
        <p:nvSpPr>
          <p:cNvPr id="5" name="Rettangolo 4"/>
          <p:cNvSpPr/>
          <p:nvPr/>
        </p:nvSpPr>
        <p:spPr>
          <a:xfrm>
            <a:off x="677333" y="112630"/>
            <a:ext cx="8246534" cy="800219"/>
          </a:xfrm>
          <a:prstGeom prst="rect">
            <a:avLst/>
          </a:prstGeom>
        </p:spPr>
        <p:txBody>
          <a:bodyPr wrap="square">
            <a:spAutoFit/>
          </a:bodyPr>
          <a:lstStyle/>
          <a:p>
            <a:pPr lvl="0">
              <a:spcBef>
                <a:spcPct val="20000"/>
              </a:spcBef>
            </a:pPr>
            <a:r>
              <a:rPr lang="it-IT" sz="4600" dirty="0" smtClean="0">
                <a:solidFill>
                  <a:srgbClr val="3366FF"/>
                </a:solidFill>
              </a:rPr>
              <a:t>. </a:t>
            </a:r>
            <a:r>
              <a:rPr lang="it-IT" sz="3200" dirty="0" smtClean="0">
                <a:solidFill>
                  <a:srgbClr val="3366FF"/>
                </a:solidFill>
              </a:rPr>
              <a:t>L’immaginario e la figura della </a:t>
            </a:r>
            <a:r>
              <a:rPr lang="it-IT" sz="3200" dirty="0">
                <a:solidFill>
                  <a:srgbClr val="3366FF"/>
                </a:solidFill>
              </a:rPr>
              <a:t>“strega” </a:t>
            </a:r>
          </a:p>
        </p:txBody>
      </p:sp>
    </p:spTree>
    <p:extLst>
      <p:ext uri="{BB962C8B-B14F-4D97-AF65-F5344CB8AC3E}">
        <p14:creationId xmlns:p14="http://schemas.microsoft.com/office/powerpoint/2010/main" val="3259252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77800"/>
            <a:ext cx="8229600" cy="5930900"/>
          </a:xfrm>
        </p:spPr>
        <p:txBody>
          <a:bodyPr>
            <a:normAutofit fontScale="40000" lnSpcReduction="20000"/>
          </a:bodyPr>
          <a:lstStyle/>
          <a:p>
            <a:pPr marL="0" lvl="0" indent="0">
              <a:buNone/>
            </a:pPr>
            <a:r>
              <a:rPr lang="it-IT" sz="5000" b="1" dirty="0" smtClean="0">
                <a:solidFill>
                  <a:srgbClr val="3366FF"/>
                </a:solidFill>
                <a:latin typeface="Chalkboard"/>
                <a:cs typeface="Chalkboard"/>
              </a:rPr>
              <a:t>2) Rappresentazioni </a:t>
            </a:r>
          </a:p>
          <a:p>
            <a:pPr marL="0" lvl="0" indent="0">
              <a:buNone/>
            </a:pPr>
            <a:endParaRPr lang="it-IT" b="1" dirty="0">
              <a:solidFill>
                <a:srgbClr val="3366FF"/>
              </a:solidFill>
            </a:endParaRPr>
          </a:p>
          <a:p>
            <a:pPr marL="0" lvl="0" indent="0">
              <a:buNone/>
            </a:pPr>
            <a:endParaRPr lang="it-IT" dirty="0" smtClean="0">
              <a:solidFill>
                <a:srgbClr val="3366FF"/>
              </a:solidFill>
            </a:endParaRPr>
          </a:p>
          <a:p>
            <a:pPr marL="0" indent="0">
              <a:buNone/>
            </a:pPr>
            <a:r>
              <a:rPr lang="it-IT" dirty="0" smtClean="0"/>
              <a:t> </a:t>
            </a:r>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r>
              <a:rPr lang="it-IT" dirty="0"/>
              <a:t>  </a:t>
            </a:r>
            <a:endParaRPr lang="it-IT" dirty="0" smtClean="0"/>
          </a:p>
          <a:p>
            <a:pPr marL="0" indent="0">
              <a:buNone/>
            </a:pPr>
            <a:endParaRPr lang="it-IT" dirty="0" smtClean="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smtClean="0"/>
          </a:p>
          <a:p>
            <a:pPr marL="0" indent="0">
              <a:buNone/>
            </a:pPr>
            <a:endParaRPr lang="it-IT" sz="3500" dirty="0"/>
          </a:p>
          <a:p>
            <a:pPr marL="0" indent="0">
              <a:buNone/>
            </a:pPr>
            <a:endParaRPr lang="it-IT" sz="4000" dirty="0"/>
          </a:p>
          <a:p>
            <a:pPr marL="0" indent="0">
              <a:buNone/>
            </a:pPr>
            <a:r>
              <a:rPr lang="it-IT" sz="4000" dirty="0" smtClean="0"/>
              <a:t>Ovunque le </a:t>
            </a:r>
            <a:r>
              <a:rPr lang="it-IT" sz="4000" i="1" dirty="0" smtClean="0"/>
              <a:t>streghe </a:t>
            </a:r>
            <a:r>
              <a:rPr lang="it-IT" sz="4000" dirty="0" smtClean="0"/>
              <a:t>si manifestano con attuazione di </a:t>
            </a:r>
            <a:r>
              <a:rPr lang="it-IT" sz="4000" dirty="0" smtClean="0"/>
              <a:t>malefici </a:t>
            </a:r>
            <a:r>
              <a:rPr lang="it-IT" sz="4000" dirty="0" smtClean="0"/>
              <a:t>(</a:t>
            </a:r>
            <a:r>
              <a:rPr lang="it-IT" sz="4000" i="1" dirty="0" err="1" smtClean="0"/>
              <a:t>maleficia</a:t>
            </a:r>
            <a:r>
              <a:rPr lang="it-IT" sz="4000" dirty="0" smtClean="0"/>
              <a:t>), seminando fra la gente </a:t>
            </a:r>
            <a:r>
              <a:rPr lang="it-IT" sz="4000" b="1" dirty="0" smtClean="0"/>
              <a:t>disgrazie,</a:t>
            </a:r>
            <a:r>
              <a:rPr lang="it-IT" sz="4000" dirty="0" smtClean="0"/>
              <a:t> </a:t>
            </a:r>
            <a:r>
              <a:rPr lang="it-IT" sz="4000" b="1" dirty="0" smtClean="0"/>
              <a:t>sciagure</a:t>
            </a:r>
            <a:r>
              <a:rPr lang="it-IT" sz="4000" dirty="0" smtClean="0"/>
              <a:t> e</a:t>
            </a:r>
            <a:r>
              <a:rPr lang="it-IT" sz="4000" b="1" dirty="0" smtClean="0"/>
              <a:t> azioni</a:t>
            </a:r>
            <a:r>
              <a:rPr lang="it-IT" sz="4000" dirty="0"/>
              <a:t> </a:t>
            </a:r>
            <a:r>
              <a:rPr lang="it-IT" sz="4000" b="1" dirty="0" smtClean="0"/>
              <a:t>malvage</a:t>
            </a:r>
            <a:r>
              <a:rPr lang="it-IT" sz="4000" dirty="0" smtClean="0"/>
              <a:t>,  sono causa dei </a:t>
            </a:r>
            <a:r>
              <a:rPr lang="it-IT" sz="4000" b="1" dirty="0" smtClean="0"/>
              <a:t>mali delle </a:t>
            </a:r>
            <a:r>
              <a:rPr lang="it-IT" sz="4000" b="1" dirty="0" smtClean="0"/>
              <a:t>società</a:t>
            </a:r>
            <a:r>
              <a:rPr lang="it-IT" sz="4000" dirty="0" smtClean="0"/>
              <a:t>, compiendo </a:t>
            </a:r>
            <a:endParaRPr lang="it-IT" sz="4000" dirty="0" smtClean="0"/>
          </a:p>
          <a:p>
            <a:pPr marL="0" indent="0">
              <a:buNone/>
            </a:pPr>
            <a:r>
              <a:rPr lang="it-IT" sz="4000" b="1" dirty="0" smtClean="0">
                <a:solidFill>
                  <a:srgbClr val="FF0000"/>
                </a:solidFill>
              </a:rPr>
              <a:t>magie</a:t>
            </a:r>
            <a:r>
              <a:rPr lang="it-IT" sz="4000" dirty="0" smtClean="0"/>
              <a:t> </a:t>
            </a:r>
            <a:r>
              <a:rPr lang="it-IT" sz="4000" dirty="0" smtClean="0"/>
              <a:t>(crimini </a:t>
            </a:r>
            <a:r>
              <a:rPr lang="it-IT" sz="4000" dirty="0" err="1" smtClean="0"/>
              <a:t>stavaganti</a:t>
            </a:r>
            <a:r>
              <a:rPr lang="it-IT" sz="4000" dirty="0" smtClean="0"/>
              <a:t>)</a:t>
            </a:r>
          </a:p>
          <a:p>
            <a:pPr marL="0" indent="0">
              <a:buNone/>
            </a:pPr>
            <a:r>
              <a:rPr lang="it-IT" sz="4000" b="1" dirty="0" smtClean="0">
                <a:solidFill>
                  <a:srgbClr val="FF0000"/>
                </a:solidFill>
              </a:rPr>
              <a:t>stregonerie</a:t>
            </a:r>
            <a:r>
              <a:rPr lang="it-IT" sz="4000" dirty="0" smtClean="0"/>
              <a:t> </a:t>
            </a:r>
            <a:r>
              <a:rPr lang="it-IT" sz="4000" dirty="0" smtClean="0"/>
              <a:t>(malefici più elaborati</a:t>
            </a:r>
            <a:r>
              <a:rPr lang="it-IT" sz="4000" dirty="0" smtClean="0"/>
              <a:t>)</a:t>
            </a:r>
          </a:p>
          <a:p>
            <a:pPr marL="0" indent="0">
              <a:buNone/>
            </a:pPr>
            <a:r>
              <a:rPr lang="it-IT" sz="4000" b="1" u="sng" dirty="0" smtClean="0">
                <a:solidFill>
                  <a:srgbClr val="FF0000"/>
                </a:solidFill>
              </a:rPr>
              <a:t>riti </a:t>
            </a:r>
            <a:r>
              <a:rPr lang="it-IT" sz="4000" b="1" u="sng" dirty="0" smtClean="0">
                <a:solidFill>
                  <a:srgbClr val="FF0000"/>
                </a:solidFill>
              </a:rPr>
              <a:t>diabolici</a:t>
            </a:r>
            <a:r>
              <a:rPr lang="it-IT" sz="4000" dirty="0">
                <a:solidFill>
                  <a:srgbClr val="FF0000"/>
                </a:solidFill>
              </a:rPr>
              <a:t> </a:t>
            </a:r>
            <a:r>
              <a:rPr lang="it-IT" sz="4000" dirty="0" smtClean="0"/>
              <a:t>( in Europa), </a:t>
            </a:r>
            <a:r>
              <a:rPr lang="it-IT" sz="4000" dirty="0"/>
              <a:t>partecipano </a:t>
            </a:r>
            <a:r>
              <a:rPr lang="it-IT" sz="4000" dirty="0" smtClean="0"/>
              <a:t>ai </a:t>
            </a:r>
            <a:r>
              <a:rPr lang="it-IT" sz="4000" i="1" dirty="0" smtClean="0"/>
              <a:t>sabba</a:t>
            </a:r>
            <a:r>
              <a:rPr lang="it-IT" sz="4000" dirty="0" smtClean="0"/>
              <a:t>, </a:t>
            </a:r>
            <a:r>
              <a:rPr lang="it-IT" sz="4000" dirty="0"/>
              <a:t>dove si accoppiano con il diavolo</a:t>
            </a:r>
            <a:r>
              <a:rPr lang="it-IT" sz="4000" dirty="0" smtClean="0"/>
              <a:t>.</a:t>
            </a:r>
            <a:endParaRPr lang="it-IT" sz="4000" dirty="0"/>
          </a:p>
        </p:txBody>
      </p:sp>
      <p:graphicFrame>
        <p:nvGraphicFramePr>
          <p:cNvPr id="5" name="Oggetto 4"/>
          <p:cNvGraphicFramePr>
            <a:graphicFrameLocks noChangeAspect="1"/>
          </p:cNvGraphicFramePr>
          <p:nvPr>
            <p:extLst>
              <p:ext uri="{D42A27DB-BD31-4B8C-83A1-F6EECF244321}">
                <p14:modId xmlns:p14="http://schemas.microsoft.com/office/powerpoint/2010/main" val="1323610203"/>
              </p:ext>
            </p:extLst>
          </p:nvPr>
        </p:nvGraphicFramePr>
        <p:xfrm>
          <a:off x="931567" y="927100"/>
          <a:ext cx="2713333" cy="2996975"/>
        </p:xfrm>
        <a:graphic>
          <a:graphicData uri="http://schemas.openxmlformats.org/presentationml/2006/ole">
            <mc:AlternateContent xmlns:mc="http://schemas.openxmlformats.org/markup-compatibility/2006">
              <mc:Choice xmlns:v="urn:schemas-microsoft-com:vml" Requires="v">
                <p:oleObj spid="_x0000_s3131" name="Documento" r:id="rId4" imgW="2514600" imgH="2603500" progId="Word.Document.12">
                  <p:embed/>
                </p:oleObj>
              </mc:Choice>
              <mc:Fallback>
                <p:oleObj name="Documento" r:id="rId4" imgW="2514600" imgH="2603500" progId="Word.Document.12">
                  <p:embed/>
                  <p:pic>
                    <p:nvPicPr>
                      <p:cNvPr id="0" name=""/>
                      <p:cNvPicPr/>
                      <p:nvPr/>
                    </p:nvPicPr>
                    <p:blipFill>
                      <a:blip r:embed="rId5"/>
                      <a:stretch>
                        <a:fillRect/>
                      </a:stretch>
                    </p:blipFill>
                    <p:spPr>
                      <a:xfrm>
                        <a:off x="931567" y="927100"/>
                        <a:ext cx="2713333" cy="2996975"/>
                      </a:xfrm>
                      <a:prstGeom prst="rect">
                        <a:avLst/>
                      </a:prstGeom>
                      <a:ln>
                        <a:solidFill>
                          <a:srgbClr val="4F81BD"/>
                        </a:solidFill>
                      </a:ln>
                    </p:spPr>
                  </p:pic>
                </p:oleObj>
              </mc:Fallback>
            </mc:AlternateContent>
          </a:graphicData>
        </a:graphic>
      </p:graphicFrame>
      <p:sp>
        <p:nvSpPr>
          <p:cNvPr id="6" name="CasellaDiTesto 5"/>
          <p:cNvSpPr txBox="1"/>
          <p:nvPr/>
        </p:nvSpPr>
        <p:spPr>
          <a:xfrm>
            <a:off x="3797300" y="2451100"/>
            <a:ext cx="3822700" cy="1107996"/>
          </a:xfrm>
          <a:prstGeom prst="rect">
            <a:avLst/>
          </a:prstGeom>
          <a:noFill/>
        </p:spPr>
        <p:txBody>
          <a:bodyPr wrap="square" rtlCol="0">
            <a:spAutoFit/>
          </a:bodyPr>
          <a:lstStyle/>
          <a:p>
            <a:endParaRPr lang="it-IT" dirty="0" smtClean="0">
              <a:solidFill>
                <a:schemeClr val="accent2"/>
              </a:solidFill>
            </a:endParaRPr>
          </a:p>
          <a:p>
            <a:r>
              <a:rPr lang="it-IT" sz="1600" b="1" dirty="0" smtClean="0"/>
              <a:t>Preparativi per il sabba,</a:t>
            </a:r>
          </a:p>
          <a:p>
            <a:r>
              <a:rPr lang="it-IT" sz="1400" dirty="0" smtClean="0"/>
              <a:t>disegno di H. </a:t>
            </a:r>
            <a:r>
              <a:rPr lang="it-IT" sz="1400" dirty="0" err="1"/>
              <a:t>B</a:t>
            </a:r>
            <a:r>
              <a:rPr lang="it-IT" sz="1400" dirty="0" err="1" smtClean="0"/>
              <a:t>aldung</a:t>
            </a:r>
            <a:r>
              <a:rPr lang="it-IT" sz="1400" dirty="0" smtClean="0"/>
              <a:t> </a:t>
            </a:r>
            <a:r>
              <a:rPr lang="it-IT" sz="1400" dirty="0" err="1" smtClean="0"/>
              <a:t>Grien</a:t>
            </a:r>
            <a:r>
              <a:rPr lang="it-IT" sz="1400" dirty="0" smtClean="0"/>
              <a:t>, </a:t>
            </a:r>
            <a:r>
              <a:rPr lang="it-IT" sz="1400" dirty="0" smtClean="0"/>
              <a:t>1515                   </a:t>
            </a:r>
            <a:endParaRPr lang="it-IT" sz="1400" dirty="0" smtClean="0"/>
          </a:p>
          <a:p>
            <a:endParaRPr lang="it-IT" dirty="0"/>
          </a:p>
        </p:txBody>
      </p:sp>
    </p:spTree>
    <p:extLst>
      <p:ext uri="{BB962C8B-B14F-4D97-AF65-F5344CB8AC3E}">
        <p14:creationId xmlns:p14="http://schemas.microsoft.com/office/powerpoint/2010/main" val="28173336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74700" y="787400"/>
            <a:ext cx="8229600" cy="5905500"/>
          </a:xfrm>
        </p:spPr>
        <p:txBody>
          <a:bodyPr>
            <a:normAutofit fontScale="25000" lnSpcReduction="20000"/>
          </a:bodyPr>
          <a:lstStyle/>
          <a:p>
            <a:pPr marL="0" lvl="0" indent="0">
              <a:buNone/>
            </a:pPr>
            <a:r>
              <a:rPr lang="it-IT" sz="8000" b="1" dirty="0" smtClean="0">
                <a:solidFill>
                  <a:srgbClr val="3366FF"/>
                </a:solidFill>
                <a:latin typeface="Chalkboard"/>
                <a:cs typeface="Chalkboard"/>
              </a:rPr>
              <a:t>3) Un potere che crea paura e invidia: la regolazione dei conflitti</a:t>
            </a:r>
          </a:p>
          <a:p>
            <a:pPr marL="0" indent="0">
              <a:buNone/>
            </a:pPr>
            <a:endParaRPr lang="it-IT" sz="6400" dirty="0"/>
          </a:p>
          <a:p>
            <a:pPr marL="0" indent="0">
              <a:buNone/>
            </a:pPr>
            <a:r>
              <a:rPr lang="it-IT" sz="6400" dirty="0"/>
              <a:t>Come si riconosce una </a:t>
            </a:r>
            <a:r>
              <a:rPr lang="it-IT" sz="6400" i="1" dirty="0"/>
              <a:t>strega</a:t>
            </a:r>
            <a:r>
              <a:rPr lang="it-IT" sz="6400" dirty="0"/>
              <a:t>? </a:t>
            </a:r>
            <a:r>
              <a:rPr lang="it-IT" sz="6400" dirty="0" smtClean="0"/>
              <a:t>Nel testo del  1486 </a:t>
            </a:r>
            <a:r>
              <a:rPr lang="it-IT" sz="6400" b="1" i="1" dirty="0" err="1" smtClean="0"/>
              <a:t>Malleus</a:t>
            </a:r>
            <a:r>
              <a:rPr lang="it-IT" sz="6400" b="1" i="1" dirty="0" smtClean="0"/>
              <a:t> </a:t>
            </a:r>
            <a:r>
              <a:rPr lang="it-IT" sz="6400" b="1" i="1" dirty="0" err="1" smtClean="0"/>
              <a:t>maleficarum</a:t>
            </a:r>
            <a:r>
              <a:rPr lang="it-IT" sz="6400" b="1" i="1" dirty="0" smtClean="0"/>
              <a:t> </a:t>
            </a:r>
            <a:r>
              <a:rPr lang="it-IT" sz="6400" dirty="0" smtClean="0"/>
              <a:t>si trovano indicazioni sull’esistenza delle streghe, si stabiliscono regole per gli interrogatori</a:t>
            </a:r>
            <a:r>
              <a:rPr lang="it-IT" sz="6400" dirty="0" smtClean="0"/>
              <a:t>.</a:t>
            </a:r>
            <a:endParaRPr lang="it-IT" sz="6400" dirty="0"/>
          </a:p>
          <a:p>
            <a:pPr marL="0" indent="0">
              <a:buNone/>
            </a:pPr>
            <a:r>
              <a:rPr lang="it-IT" sz="6400" dirty="0" smtClean="0"/>
              <a:t>Le </a:t>
            </a:r>
            <a:r>
              <a:rPr lang="it-IT" sz="6400" dirty="0"/>
              <a:t>persone accusate </a:t>
            </a:r>
            <a:r>
              <a:rPr lang="it-IT" sz="6400" dirty="0" smtClean="0"/>
              <a:t>mostrano una serie di caratteristiche (</a:t>
            </a:r>
            <a:r>
              <a:rPr lang="it-IT" sz="6400" dirty="0" smtClean="0">
                <a:solidFill>
                  <a:srgbClr val="FF0000"/>
                </a:solidFill>
              </a:rPr>
              <a:t>che ritroviamo anche nel processo di Mendrisio):</a:t>
            </a:r>
            <a:endParaRPr lang="it-IT" sz="6400" dirty="0">
              <a:solidFill>
                <a:srgbClr val="FF0000"/>
              </a:solidFill>
            </a:endParaRPr>
          </a:p>
          <a:p>
            <a:pPr marL="0" indent="0">
              <a:buNone/>
            </a:pPr>
            <a:r>
              <a:rPr lang="it-IT" sz="6400" dirty="0"/>
              <a:t> </a:t>
            </a:r>
          </a:p>
          <a:p>
            <a:pPr marL="0" indent="0">
              <a:buNone/>
            </a:pPr>
            <a:r>
              <a:rPr lang="it-IT" sz="6400" dirty="0" smtClean="0"/>
              <a:t>. </a:t>
            </a:r>
            <a:r>
              <a:rPr lang="it-IT" sz="7400" b="1" dirty="0"/>
              <a:t>F</a:t>
            </a:r>
            <a:r>
              <a:rPr lang="it-IT" sz="7400" b="1" dirty="0" smtClean="0"/>
              <a:t>orza</a:t>
            </a:r>
            <a:endParaRPr lang="it-IT" sz="7400" dirty="0"/>
          </a:p>
          <a:p>
            <a:pPr marL="0" lvl="0" indent="0">
              <a:buNone/>
            </a:pPr>
            <a:r>
              <a:rPr lang="it-IT" sz="7400" b="1" dirty="0" smtClean="0"/>
              <a:t>. </a:t>
            </a:r>
            <a:r>
              <a:rPr lang="it-IT" sz="7400" b="1" dirty="0" smtClean="0"/>
              <a:t>Una certa attrazione</a:t>
            </a:r>
            <a:r>
              <a:rPr lang="it-IT" sz="7400" dirty="0" smtClean="0"/>
              <a:t> </a:t>
            </a:r>
            <a:r>
              <a:rPr lang="it-IT" sz="7200" dirty="0"/>
              <a:t>(nonostante le immagini che raffigurano personaggi </a:t>
            </a:r>
            <a:endParaRPr lang="it-IT" sz="7200" dirty="0" smtClean="0"/>
          </a:p>
          <a:p>
            <a:pPr marL="0" lvl="0" indent="0">
              <a:buNone/>
            </a:pPr>
            <a:r>
              <a:rPr lang="it-IT" sz="7200" dirty="0"/>
              <a:t> </a:t>
            </a:r>
            <a:r>
              <a:rPr lang="it-IT" sz="7200" dirty="0" smtClean="0"/>
              <a:t> </a:t>
            </a:r>
            <a:r>
              <a:rPr lang="it-IT" sz="7200" dirty="0" smtClean="0"/>
              <a:t>di vecchie solitarie</a:t>
            </a:r>
            <a:r>
              <a:rPr lang="it-IT" sz="7200" dirty="0"/>
              <a:t>, ingobbite, in compagnia di animali, </a:t>
            </a:r>
            <a:r>
              <a:rPr lang="it-IT" sz="7200" dirty="0" smtClean="0"/>
              <a:t>a cavallo di </a:t>
            </a:r>
            <a:r>
              <a:rPr lang="it-IT" sz="7200" dirty="0"/>
              <a:t>scope)</a:t>
            </a:r>
          </a:p>
          <a:p>
            <a:pPr marL="0" lvl="0" indent="0">
              <a:buNone/>
            </a:pPr>
            <a:r>
              <a:rPr lang="it-IT" sz="7400" b="1" dirty="0" smtClean="0"/>
              <a:t>. </a:t>
            </a:r>
            <a:r>
              <a:rPr lang="it-IT" sz="7400" b="1" dirty="0" smtClean="0"/>
              <a:t>Capacità  </a:t>
            </a:r>
            <a:r>
              <a:rPr lang="it-IT" sz="7400" b="1" dirty="0" smtClean="0"/>
              <a:t>magiche e conoscenza </a:t>
            </a:r>
            <a:r>
              <a:rPr lang="it-IT" sz="7400" b="1" dirty="0" smtClean="0"/>
              <a:t>di incantesimi</a:t>
            </a:r>
            <a:endParaRPr lang="it-IT" sz="7400" dirty="0"/>
          </a:p>
          <a:p>
            <a:pPr marL="0" indent="0">
              <a:buNone/>
            </a:pPr>
            <a:r>
              <a:rPr lang="it-IT" sz="7400" dirty="0" smtClean="0"/>
              <a:t>. </a:t>
            </a:r>
            <a:r>
              <a:rPr lang="it-IT" sz="7400" dirty="0" smtClean="0"/>
              <a:t>Capacità </a:t>
            </a:r>
            <a:r>
              <a:rPr lang="it-IT" sz="7400" b="1" dirty="0"/>
              <a:t>di guarire e di far </a:t>
            </a:r>
            <a:r>
              <a:rPr lang="it-IT" sz="7400" b="1" dirty="0" smtClean="0"/>
              <a:t>ammalare </a:t>
            </a:r>
            <a:r>
              <a:rPr lang="it-IT" sz="7400" dirty="0" smtClean="0"/>
              <a:t>.</a:t>
            </a:r>
          </a:p>
          <a:p>
            <a:pPr marL="0" indent="0">
              <a:buNone/>
            </a:pPr>
            <a:r>
              <a:rPr lang="it-IT" sz="7400" dirty="0" smtClean="0"/>
              <a:t>. Fabbricano </a:t>
            </a:r>
            <a:r>
              <a:rPr lang="it-IT" sz="7400" b="1" dirty="0"/>
              <a:t>pozioni</a:t>
            </a:r>
            <a:r>
              <a:rPr lang="it-IT" sz="7400" dirty="0"/>
              <a:t> e </a:t>
            </a:r>
            <a:r>
              <a:rPr lang="it-IT" sz="7400" b="1" dirty="0"/>
              <a:t>unguenti</a:t>
            </a:r>
            <a:r>
              <a:rPr lang="it-IT" sz="7400" dirty="0"/>
              <a:t> da somministrare </a:t>
            </a:r>
            <a:endParaRPr lang="it-IT" sz="7400" dirty="0"/>
          </a:p>
          <a:p>
            <a:pPr marL="0" lvl="0" indent="0">
              <a:buNone/>
            </a:pPr>
            <a:r>
              <a:rPr lang="it-IT" sz="7400" dirty="0" smtClean="0"/>
              <a:t>. </a:t>
            </a:r>
            <a:r>
              <a:rPr lang="it-IT" sz="7400" dirty="0" smtClean="0"/>
              <a:t>Trasmettono malefici </a:t>
            </a:r>
            <a:r>
              <a:rPr lang="it-IT" sz="7400" dirty="0" smtClean="0"/>
              <a:t>attraverso </a:t>
            </a:r>
            <a:r>
              <a:rPr lang="it-IT" sz="7400" b="1" dirty="0" smtClean="0"/>
              <a:t>gli </a:t>
            </a:r>
            <a:r>
              <a:rPr lang="it-IT" sz="7400" b="1" dirty="0" smtClean="0"/>
              <a:t> </a:t>
            </a:r>
            <a:r>
              <a:rPr lang="it-IT" sz="7400" b="1" dirty="0"/>
              <a:t>occhi, </a:t>
            </a:r>
            <a:r>
              <a:rPr lang="it-IT" sz="7400" b="1" dirty="0"/>
              <a:t>i</a:t>
            </a:r>
            <a:r>
              <a:rPr lang="it-IT" sz="7400" b="1" dirty="0" smtClean="0"/>
              <a:t> </a:t>
            </a:r>
            <a:r>
              <a:rPr lang="it-IT" sz="7400" b="1" dirty="0"/>
              <a:t>gesti, </a:t>
            </a:r>
            <a:r>
              <a:rPr lang="it-IT" sz="7400" b="1" dirty="0" smtClean="0"/>
              <a:t>le</a:t>
            </a:r>
            <a:r>
              <a:rPr lang="it-IT" sz="7400" b="1" dirty="0" smtClean="0"/>
              <a:t> parole </a:t>
            </a:r>
            <a:r>
              <a:rPr lang="it-IT" sz="7400" dirty="0"/>
              <a:t>(formule magiche</a:t>
            </a:r>
            <a:r>
              <a:rPr lang="it-IT" sz="7400" dirty="0" smtClean="0"/>
              <a:t>)</a:t>
            </a:r>
          </a:p>
          <a:p>
            <a:pPr marL="0" lvl="0" indent="0">
              <a:lnSpc>
                <a:spcPct val="90000"/>
              </a:lnSpc>
              <a:buNone/>
            </a:pPr>
            <a:r>
              <a:rPr lang="it-IT" sz="7400" dirty="0" smtClean="0"/>
              <a:t>. Infine s</a:t>
            </a:r>
            <a:r>
              <a:rPr lang="it-IT" sz="7400" dirty="0" smtClean="0"/>
              <a:t>tabiliscono </a:t>
            </a:r>
            <a:r>
              <a:rPr lang="it-IT" sz="7400" b="1" dirty="0" smtClean="0"/>
              <a:t>alleanze</a:t>
            </a:r>
            <a:r>
              <a:rPr lang="it-IT" sz="7400" b="1" dirty="0" smtClean="0"/>
              <a:t> </a:t>
            </a:r>
            <a:r>
              <a:rPr lang="it-IT" sz="7400" b="1" dirty="0" smtClean="0"/>
              <a:t>con le forze </a:t>
            </a:r>
            <a:r>
              <a:rPr lang="it-IT" sz="7400" b="1" dirty="0" smtClean="0"/>
              <a:t>maligne</a:t>
            </a:r>
            <a:r>
              <a:rPr lang="it-IT" sz="7400" dirty="0" smtClean="0">
                <a:solidFill>
                  <a:schemeClr val="tx2">
                    <a:lumMod val="60000"/>
                    <a:lumOff val="40000"/>
                  </a:schemeClr>
                </a:solidFill>
              </a:rPr>
              <a:t>: patti </a:t>
            </a:r>
            <a:r>
              <a:rPr lang="it-IT" sz="7400" dirty="0" smtClean="0">
                <a:solidFill>
                  <a:srgbClr val="3366FF"/>
                </a:solidFill>
              </a:rPr>
              <a:t>col </a:t>
            </a:r>
            <a:r>
              <a:rPr lang="it-IT" sz="7400" dirty="0" smtClean="0">
                <a:solidFill>
                  <a:srgbClr val="3366FF"/>
                </a:solidFill>
              </a:rPr>
              <a:t>diavolo </a:t>
            </a:r>
            <a:r>
              <a:rPr lang="it-IT" sz="7400" dirty="0" smtClean="0"/>
              <a:t>durante il</a:t>
            </a:r>
            <a:r>
              <a:rPr lang="it-IT" sz="7400" dirty="0" smtClean="0"/>
              <a:t> </a:t>
            </a:r>
          </a:p>
          <a:p>
            <a:pPr marL="0" lvl="0" indent="0">
              <a:lnSpc>
                <a:spcPct val="90000"/>
              </a:lnSpc>
              <a:buNone/>
            </a:pPr>
            <a:r>
              <a:rPr lang="it-IT" sz="7400" dirty="0"/>
              <a:t> </a:t>
            </a:r>
            <a:r>
              <a:rPr lang="it-IT" sz="7400" dirty="0" smtClean="0"/>
              <a:t> </a:t>
            </a:r>
            <a:r>
              <a:rPr lang="it-IT" sz="7400" dirty="0" smtClean="0"/>
              <a:t>sabba</a:t>
            </a:r>
            <a:r>
              <a:rPr lang="it-IT" sz="7400" dirty="0" smtClean="0"/>
              <a:t>, </a:t>
            </a:r>
            <a:r>
              <a:rPr lang="it-IT" sz="7400" dirty="0" smtClean="0"/>
              <a:t>mai</a:t>
            </a:r>
            <a:r>
              <a:rPr lang="it-IT" sz="7400" dirty="0" smtClean="0"/>
              <a:t> presente </a:t>
            </a:r>
            <a:r>
              <a:rPr lang="it-IT" sz="7400" dirty="0" smtClean="0"/>
              <a:t>negli scritti di magia, ma nei processi europei</a:t>
            </a:r>
            <a:r>
              <a:rPr lang="it-IT" sz="7400" dirty="0" smtClean="0"/>
              <a:t>, dove </a:t>
            </a:r>
          </a:p>
          <a:p>
            <a:pPr marL="0" lvl="0" indent="0">
              <a:lnSpc>
                <a:spcPct val="90000"/>
              </a:lnSpc>
              <a:buNone/>
            </a:pPr>
            <a:r>
              <a:rPr lang="it-IT" sz="7400" dirty="0"/>
              <a:t> </a:t>
            </a:r>
            <a:r>
              <a:rPr lang="it-IT" sz="7400" dirty="0" smtClean="0"/>
              <a:t> </a:t>
            </a:r>
            <a:r>
              <a:rPr lang="it-IT" sz="7400" dirty="0" smtClean="0"/>
              <a:t>gli </a:t>
            </a:r>
            <a:r>
              <a:rPr lang="it-IT" sz="7400" dirty="0" smtClean="0"/>
              <a:t>intellettuali della </a:t>
            </a:r>
            <a:r>
              <a:rPr lang="it-IT" sz="7400" dirty="0" smtClean="0"/>
              <a:t>Chiesa </a:t>
            </a:r>
            <a:r>
              <a:rPr lang="it-IT" sz="7400" dirty="0" smtClean="0"/>
              <a:t>si preoccupano del potere di Satana (dottrine catare).</a:t>
            </a:r>
          </a:p>
          <a:p>
            <a:pPr marL="0" lvl="0" indent="0">
              <a:lnSpc>
                <a:spcPct val="90000"/>
              </a:lnSpc>
              <a:buNone/>
            </a:pPr>
            <a:endParaRPr lang="it-IT" sz="7400" dirty="0">
              <a:solidFill>
                <a:srgbClr val="3366FF"/>
              </a:solidFill>
            </a:endParaRPr>
          </a:p>
          <a:p>
            <a:pPr marL="0" indent="0">
              <a:lnSpc>
                <a:spcPct val="90000"/>
              </a:lnSpc>
              <a:buNone/>
            </a:pPr>
            <a:r>
              <a:rPr lang="it-IT" sz="7200" dirty="0" smtClean="0">
                <a:solidFill>
                  <a:srgbClr val="3366FF"/>
                </a:solidFill>
              </a:rPr>
              <a:t>Sono </a:t>
            </a:r>
            <a:r>
              <a:rPr lang="it-IT" sz="7200" dirty="0" smtClean="0">
                <a:solidFill>
                  <a:srgbClr val="3366FF"/>
                </a:solidFill>
              </a:rPr>
              <a:t>enunciate </a:t>
            </a:r>
            <a:r>
              <a:rPr lang="it-IT" sz="7200" dirty="0" smtClean="0">
                <a:solidFill>
                  <a:srgbClr val="3366FF"/>
                </a:solidFill>
              </a:rPr>
              <a:t>dai vicini, da chi si sente danneggiato o invocano pubblicamente i propri poteri</a:t>
            </a:r>
            <a:r>
              <a:rPr lang="it-IT" sz="7200" dirty="0" smtClean="0">
                <a:solidFill>
                  <a:srgbClr val="3366FF"/>
                </a:solidFill>
              </a:rPr>
              <a:t>. Basta un sospetto, voci incontrollate, testimoni </a:t>
            </a:r>
            <a:r>
              <a:rPr lang="it-IT" sz="7200" dirty="0" smtClean="0">
                <a:solidFill>
                  <a:srgbClr val="3366FF"/>
                </a:solidFill>
              </a:rPr>
              <a:t>senza nome; </a:t>
            </a:r>
          </a:p>
          <a:p>
            <a:pPr marL="0" indent="0">
              <a:lnSpc>
                <a:spcPct val="90000"/>
              </a:lnSpc>
              <a:buNone/>
            </a:pPr>
            <a:r>
              <a:rPr lang="it-IT" sz="7200" dirty="0" smtClean="0">
                <a:solidFill>
                  <a:srgbClr val="FF0000"/>
                </a:solidFill>
              </a:rPr>
              <a:t>l</a:t>
            </a:r>
            <a:r>
              <a:rPr lang="it-IT" sz="7200" dirty="0" smtClean="0">
                <a:solidFill>
                  <a:srgbClr val="FF0000"/>
                </a:solidFill>
              </a:rPr>
              <a:t>e istituzioni si incaricano di verificare, interrogare.</a:t>
            </a:r>
          </a:p>
          <a:p>
            <a:pPr marL="0" indent="0">
              <a:lnSpc>
                <a:spcPct val="90000"/>
              </a:lnSpc>
              <a:buNone/>
            </a:pPr>
            <a:r>
              <a:rPr lang="it-IT" sz="7200" dirty="0" smtClean="0">
                <a:solidFill>
                  <a:srgbClr val="008000"/>
                </a:solidFill>
              </a:rPr>
              <a:t> Il “nemico/a” viene squalificato, annullato, anche socialmente, prima della condanna.</a:t>
            </a:r>
            <a:endParaRPr lang="it-IT" sz="4000" dirty="0">
              <a:solidFill>
                <a:srgbClr val="008000"/>
              </a:solidFill>
            </a:endParaRPr>
          </a:p>
          <a:p>
            <a:pPr marL="0" lvl="0" indent="0">
              <a:buNone/>
            </a:pPr>
            <a:endParaRPr lang="it-IT" sz="7400" dirty="0">
              <a:solidFill>
                <a:srgbClr val="000000"/>
              </a:solidFill>
            </a:endParaRPr>
          </a:p>
          <a:p>
            <a:pPr marL="0" indent="0">
              <a:buNone/>
            </a:pPr>
            <a:r>
              <a:rPr lang="it-IT" sz="3400" dirty="0">
                <a:solidFill>
                  <a:srgbClr val="FF0000"/>
                </a:solidFill>
              </a:rPr>
              <a:t> </a:t>
            </a:r>
          </a:p>
          <a:p>
            <a:pPr marL="0" indent="0">
              <a:buNone/>
            </a:pPr>
            <a:r>
              <a:rPr lang="it-IT" sz="3400" dirty="0"/>
              <a:t> </a:t>
            </a:r>
          </a:p>
          <a:p>
            <a:endParaRPr lang="it-IT" sz="3400" dirty="0"/>
          </a:p>
        </p:txBody>
      </p:sp>
      <p:pic>
        <p:nvPicPr>
          <p:cNvPr id="2" name="Immagine 1" descr="streg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210" y="2133600"/>
            <a:ext cx="767010" cy="848360"/>
          </a:xfrm>
          <a:prstGeom prst="rect">
            <a:avLst/>
          </a:prstGeom>
        </p:spPr>
      </p:pic>
    </p:spTree>
    <p:extLst>
      <p:ext uri="{BB962C8B-B14F-4D97-AF65-F5344CB8AC3E}">
        <p14:creationId xmlns:p14="http://schemas.microsoft.com/office/powerpoint/2010/main" val="2034128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2000" y="711200"/>
            <a:ext cx="7759700" cy="7312771"/>
          </a:xfrm>
          <a:prstGeom prst="rect">
            <a:avLst/>
          </a:prstGeom>
          <a:noFill/>
        </p:spPr>
        <p:txBody>
          <a:bodyPr wrap="square" rtlCol="0">
            <a:spAutoFit/>
          </a:bodyPr>
          <a:lstStyle/>
          <a:p>
            <a:pPr algn="ctr">
              <a:lnSpc>
                <a:spcPct val="90000"/>
              </a:lnSpc>
            </a:pPr>
            <a:r>
              <a:rPr lang="it-IT" sz="2000" b="1" u="sng" dirty="0">
                <a:solidFill>
                  <a:srgbClr val="3366FF"/>
                </a:solidFill>
                <a:latin typeface="Chalkboard"/>
                <a:cs typeface="Chalkboard"/>
              </a:rPr>
              <a:t>4) Perché </a:t>
            </a:r>
            <a:r>
              <a:rPr lang="it-IT" sz="2000" b="1" u="sng" dirty="0" smtClean="0">
                <a:solidFill>
                  <a:srgbClr val="3366FF"/>
                </a:solidFill>
                <a:latin typeface="Chalkboard"/>
                <a:cs typeface="Chalkboard"/>
              </a:rPr>
              <a:t>prevalgono le</a:t>
            </a:r>
            <a:r>
              <a:rPr lang="it-IT" sz="2000" b="1" u="sng" dirty="0" smtClean="0">
                <a:solidFill>
                  <a:srgbClr val="3366FF"/>
                </a:solidFill>
                <a:latin typeface="Chalkboard"/>
                <a:cs typeface="Chalkboard"/>
              </a:rPr>
              <a:t> </a:t>
            </a:r>
            <a:r>
              <a:rPr lang="it-IT" sz="2000" b="1" u="sng" dirty="0">
                <a:solidFill>
                  <a:srgbClr val="3366FF"/>
                </a:solidFill>
                <a:latin typeface="Chalkboard"/>
                <a:cs typeface="Chalkboard"/>
              </a:rPr>
              <a:t>figure femminili</a:t>
            </a:r>
            <a:r>
              <a:rPr lang="it-IT" sz="2000" b="1" u="sng" dirty="0" smtClean="0">
                <a:solidFill>
                  <a:srgbClr val="3366FF"/>
                </a:solidFill>
                <a:latin typeface="Chalkboard"/>
                <a:cs typeface="Chalkboard"/>
              </a:rPr>
              <a:t>?</a:t>
            </a:r>
          </a:p>
          <a:p>
            <a:pPr algn="ctr">
              <a:lnSpc>
                <a:spcPct val="90000"/>
              </a:lnSpc>
            </a:pPr>
            <a:endParaRPr lang="it-IT" dirty="0"/>
          </a:p>
          <a:p>
            <a:pPr>
              <a:lnSpc>
                <a:spcPct val="90000"/>
              </a:lnSpc>
            </a:pPr>
            <a:r>
              <a:rPr lang="it-IT" dirty="0"/>
              <a:t> Due inquisitori domenicani nel libro </a:t>
            </a:r>
            <a:r>
              <a:rPr lang="it-IT" dirty="0" smtClean="0"/>
              <a:t>“</a:t>
            </a:r>
            <a:r>
              <a:rPr lang="it-IT" i="1" dirty="0" err="1" smtClean="0"/>
              <a:t>Malleus</a:t>
            </a:r>
            <a:r>
              <a:rPr lang="it-IT" i="1" dirty="0" smtClean="0"/>
              <a:t> </a:t>
            </a:r>
            <a:r>
              <a:rPr lang="it-IT" i="1" dirty="0" err="1" smtClean="0"/>
              <a:t>maleficarum</a:t>
            </a:r>
            <a:r>
              <a:rPr lang="it-IT" dirty="0" smtClean="0"/>
              <a:t>” </a:t>
            </a:r>
            <a:r>
              <a:rPr lang="it-IT" dirty="0"/>
              <a:t>(1486) scrivono</a:t>
            </a:r>
            <a:r>
              <a:rPr lang="it-IT" dirty="0" smtClean="0"/>
              <a:t>:</a:t>
            </a:r>
            <a:endParaRPr lang="it-IT" i="1" dirty="0"/>
          </a:p>
          <a:p>
            <a:pPr>
              <a:lnSpc>
                <a:spcPct val="90000"/>
              </a:lnSpc>
            </a:pPr>
            <a:endParaRPr lang="it-IT" i="1" dirty="0"/>
          </a:p>
          <a:p>
            <a:pPr>
              <a:lnSpc>
                <a:spcPct val="90000"/>
              </a:lnSpc>
            </a:pPr>
            <a:endParaRPr lang="it-IT" i="1" dirty="0" smtClean="0"/>
          </a:p>
          <a:p>
            <a:endParaRPr lang="it-IT" i="1" dirty="0"/>
          </a:p>
          <a:p>
            <a:endParaRPr lang="it-IT" i="1" dirty="0" smtClean="0"/>
          </a:p>
          <a:p>
            <a:endParaRPr lang="it-IT" i="1" dirty="0"/>
          </a:p>
          <a:p>
            <a:r>
              <a:rPr lang="it-IT" dirty="0"/>
              <a:t> </a:t>
            </a:r>
          </a:p>
          <a:p>
            <a:pPr>
              <a:lnSpc>
                <a:spcPct val="120000"/>
              </a:lnSpc>
            </a:pPr>
            <a:r>
              <a:rPr lang="it-IT" sz="1600" b="1" u="sng" dirty="0"/>
              <a:t>Le </a:t>
            </a:r>
            <a:r>
              <a:rPr lang="it-IT" sz="1600" b="1" u="sng" dirty="0" smtClean="0"/>
              <a:t> accusate</a:t>
            </a:r>
            <a:r>
              <a:rPr lang="it-IT" sz="1600" dirty="0" smtClean="0"/>
              <a:t>, </a:t>
            </a:r>
            <a:r>
              <a:rPr lang="it-IT" sz="1600" dirty="0" err="1" smtClean="0"/>
              <a:t>frequetemente</a:t>
            </a:r>
            <a:endParaRPr lang="it-IT" sz="1600" dirty="0" smtClean="0"/>
          </a:p>
          <a:p>
            <a:pPr>
              <a:lnSpc>
                <a:spcPct val="120000"/>
              </a:lnSpc>
            </a:pPr>
            <a:r>
              <a:rPr lang="it-IT" sz="1600" dirty="0" smtClean="0"/>
              <a:t>. Sono  </a:t>
            </a:r>
            <a:r>
              <a:rPr lang="it-IT" sz="1600" dirty="0"/>
              <a:t>delle </a:t>
            </a:r>
            <a:r>
              <a:rPr lang="it-IT" sz="1600" b="1" dirty="0" smtClean="0"/>
              <a:t>levatrici </a:t>
            </a:r>
            <a:r>
              <a:rPr lang="it-IT" sz="1600" dirty="0" smtClean="0"/>
              <a:t>(vanno nelle case, hanno contatto con la materia della</a:t>
            </a:r>
          </a:p>
          <a:p>
            <a:r>
              <a:rPr lang="it-IT" sz="1600" dirty="0"/>
              <a:t> </a:t>
            </a:r>
            <a:r>
              <a:rPr lang="it-IT" sz="1600" dirty="0" smtClean="0"/>
              <a:t> creazione: sangue, placenta).</a:t>
            </a:r>
            <a:endParaRPr lang="it-IT" sz="1600" dirty="0"/>
          </a:p>
          <a:p>
            <a:pPr lvl="0"/>
            <a:r>
              <a:rPr lang="it-IT" sz="1600" b="1" dirty="0" smtClean="0"/>
              <a:t>. Curano </a:t>
            </a:r>
            <a:r>
              <a:rPr lang="it-IT" sz="1600" dirty="0"/>
              <a:t>con le </a:t>
            </a:r>
            <a:r>
              <a:rPr lang="it-IT" sz="1600" b="1" dirty="0"/>
              <a:t>erbe</a:t>
            </a:r>
            <a:r>
              <a:rPr lang="it-IT" sz="1600" dirty="0"/>
              <a:t> </a:t>
            </a:r>
            <a:r>
              <a:rPr lang="it-IT" sz="1600" dirty="0" smtClean="0"/>
              <a:t>e </a:t>
            </a:r>
            <a:r>
              <a:rPr lang="it-IT" sz="1600" b="1" dirty="0" smtClean="0"/>
              <a:t>le pozioni </a:t>
            </a:r>
            <a:r>
              <a:rPr lang="it-IT" sz="1600" dirty="0" smtClean="0"/>
              <a:t>(ne conoscono proprietà e veleni)</a:t>
            </a:r>
            <a:endParaRPr lang="it-IT" sz="1600" dirty="0"/>
          </a:p>
          <a:p>
            <a:r>
              <a:rPr lang="it-IT" sz="1600" dirty="0" smtClean="0"/>
              <a:t>. </a:t>
            </a:r>
            <a:r>
              <a:rPr lang="it-IT" sz="1600" dirty="0"/>
              <a:t>U</a:t>
            </a:r>
            <a:r>
              <a:rPr lang="it-IT" sz="1600" dirty="0" smtClean="0"/>
              <a:t>tilizzano  </a:t>
            </a:r>
            <a:r>
              <a:rPr lang="it-IT" sz="1600" b="1" dirty="0" err="1" smtClean="0"/>
              <a:t>saperi</a:t>
            </a:r>
            <a:r>
              <a:rPr lang="it-IT" sz="1600" b="1" dirty="0" smtClean="0"/>
              <a:t> </a:t>
            </a:r>
            <a:r>
              <a:rPr lang="it-IT" sz="1600" dirty="0" smtClean="0"/>
              <a:t>e </a:t>
            </a:r>
            <a:r>
              <a:rPr lang="it-IT" sz="1600" b="1" dirty="0" smtClean="0"/>
              <a:t>riti </a:t>
            </a:r>
            <a:r>
              <a:rPr lang="it-IT" sz="1600" b="1" dirty="0"/>
              <a:t>antichi</a:t>
            </a:r>
            <a:r>
              <a:rPr lang="it-IT" sz="1600" dirty="0"/>
              <a:t> </a:t>
            </a:r>
            <a:r>
              <a:rPr lang="it-IT" sz="1600" dirty="0"/>
              <a:t>antecedenti </a:t>
            </a:r>
            <a:r>
              <a:rPr lang="it-IT" sz="1600" dirty="0" smtClean="0"/>
              <a:t>la diffusione del Cristianesimo</a:t>
            </a:r>
            <a:endParaRPr lang="it-IT" sz="1600" dirty="0"/>
          </a:p>
          <a:p>
            <a:pPr lvl="0"/>
            <a:r>
              <a:rPr lang="it-IT" sz="1600" dirty="0" smtClean="0"/>
              <a:t>   (</a:t>
            </a:r>
            <a:r>
              <a:rPr lang="it-IT" sz="1600" dirty="0"/>
              <a:t>legati alle sorgenti d’acqua, alla terra, alle </a:t>
            </a:r>
            <a:r>
              <a:rPr lang="it-IT" sz="1600" dirty="0" smtClean="0"/>
              <a:t>pietre</a:t>
            </a:r>
            <a:r>
              <a:rPr lang="it-IT" sz="1600" dirty="0" smtClean="0"/>
              <a:t>)</a:t>
            </a:r>
            <a:endParaRPr lang="it-IT" sz="1600" dirty="0" smtClean="0"/>
          </a:p>
          <a:p>
            <a:pPr lvl="0"/>
            <a:r>
              <a:rPr lang="it-IT" sz="1600" dirty="0" smtClean="0"/>
              <a:t>. </a:t>
            </a:r>
            <a:r>
              <a:rPr lang="it-IT" sz="1600" dirty="0" smtClean="0"/>
              <a:t>Sanno </a:t>
            </a:r>
            <a:r>
              <a:rPr lang="it-IT" sz="1600" b="1" dirty="0"/>
              <a:t>prevedere le condizioni </a:t>
            </a:r>
            <a:r>
              <a:rPr lang="it-IT" sz="1600" b="1" dirty="0" smtClean="0"/>
              <a:t>metereologiche</a:t>
            </a:r>
            <a:r>
              <a:rPr lang="it-IT" sz="1600" b="1" dirty="0"/>
              <a:t> </a:t>
            </a:r>
            <a:r>
              <a:rPr lang="it-IT" sz="1600" dirty="0" smtClean="0"/>
              <a:t>(nuvole, comportamenti </a:t>
            </a:r>
          </a:p>
          <a:p>
            <a:pPr lvl="0"/>
            <a:r>
              <a:rPr lang="it-IT" sz="1600" dirty="0"/>
              <a:t> </a:t>
            </a:r>
            <a:r>
              <a:rPr lang="it-IT" sz="1600" dirty="0" smtClean="0"/>
              <a:t> animali)</a:t>
            </a:r>
            <a:endParaRPr lang="it-IT" sz="1600" dirty="0"/>
          </a:p>
          <a:p>
            <a:r>
              <a:rPr lang="it-IT" dirty="0"/>
              <a:t>     </a:t>
            </a:r>
          </a:p>
          <a:p>
            <a:endParaRPr lang="it-IT" i="1" dirty="0" smtClean="0"/>
          </a:p>
          <a:p>
            <a:endParaRPr lang="it-IT" sz="1400" i="1" dirty="0"/>
          </a:p>
          <a:p>
            <a:r>
              <a:rPr lang="it-IT" sz="1400" dirty="0" smtClean="0"/>
              <a:t>            Strega </a:t>
            </a:r>
            <a:r>
              <a:rPr lang="it-IT" sz="1400" dirty="0"/>
              <a:t>che fa scaturire il latte</a:t>
            </a:r>
          </a:p>
          <a:p>
            <a:r>
              <a:rPr lang="it-IT" sz="1400" dirty="0" smtClean="0"/>
              <a:t>            da </a:t>
            </a:r>
            <a:r>
              <a:rPr lang="it-IT" sz="1400" dirty="0"/>
              <a:t>un manico di un’ascia,</a:t>
            </a:r>
          </a:p>
          <a:p>
            <a:r>
              <a:rPr lang="it-IT" sz="1400" dirty="0" smtClean="0"/>
              <a:t>            Strasburgo</a:t>
            </a:r>
            <a:r>
              <a:rPr lang="it-IT" sz="1400" dirty="0"/>
              <a:t>, 1517</a:t>
            </a:r>
          </a:p>
          <a:p>
            <a:endParaRPr lang="it-IT" i="1" dirty="0" smtClean="0"/>
          </a:p>
          <a:p>
            <a:endParaRPr lang="it-IT" i="1" dirty="0"/>
          </a:p>
          <a:p>
            <a:endParaRPr lang="it-IT" i="1" dirty="0" smtClean="0"/>
          </a:p>
          <a:p>
            <a:r>
              <a:rPr lang="it-IT" i="1" dirty="0" smtClean="0"/>
              <a:t> . </a:t>
            </a:r>
            <a:endParaRPr lang="it-IT" dirty="0"/>
          </a:p>
        </p:txBody>
      </p:sp>
      <p:sp>
        <p:nvSpPr>
          <p:cNvPr id="6" name="AutoShape 9"/>
          <p:cNvSpPr>
            <a:spLocks noChangeArrowheads="1"/>
          </p:cNvSpPr>
          <p:nvPr/>
        </p:nvSpPr>
        <p:spPr bwMode="auto">
          <a:xfrm>
            <a:off x="1435100" y="1612900"/>
            <a:ext cx="6477000" cy="1460500"/>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620713" lvl="0" indent="0" algn="l"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chemeClr val="tx1"/>
                </a:solidFill>
                <a:effectLst/>
                <a:latin typeface="Chalkboard" charset="0"/>
                <a:ea typeface="ÇlÇr ñæí©" charset="0"/>
              </a:rPr>
              <a:t> </a:t>
            </a:r>
            <a:r>
              <a:rPr kumimoji="0" lang="it-IT" altLang="it-IT" sz="1050" b="0" i="1" u="none" strike="noStrike" cap="none" normalizeH="0" baseline="0" dirty="0" smtClean="0">
                <a:ln>
                  <a:noFill/>
                </a:ln>
                <a:solidFill>
                  <a:schemeClr val="tx1"/>
                </a:solidFill>
                <a:effectLst/>
                <a:latin typeface="Chalkboard" charset="0"/>
                <a:ea typeface="ÇlÇr ñæí©" charset="0"/>
              </a:rPr>
              <a:t>“</a:t>
            </a:r>
            <a:r>
              <a:rPr kumimoji="0" lang="it-IT" sz="1050" b="0" i="1" u="none" strike="noStrike" cap="none" normalizeH="0" baseline="0" dirty="0" smtClean="0">
                <a:ln>
                  <a:noFill/>
                </a:ln>
                <a:solidFill>
                  <a:schemeClr val="tx1"/>
                </a:solidFill>
                <a:effectLst/>
                <a:latin typeface="Chalkboard" charset="0"/>
                <a:ea typeface="ÇlÇr ñæí©" charset="0"/>
              </a:rPr>
              <a:t>Sono le donne difettose di tutte le forze tanto dell</a:t>
            </a:r>
            <a:r>
              <a:rPr kumimoji="0" lang="it-IT" altLang="it-IT" sz="1050" b="0" i="1" u="none" strike="noStrike" cap="none" normalizeH="0" baseline="0" dirty="0" smtClean="0">
                <a:ln>
                  <a:noFill/>
                </a:ln>
                <a:solidFill>
                  <a:schemeClr val="tx1"/>
                </a:solidFill>
                <a:effectLst/>
                <a:latin typeface="Chalkboard" charset="0"/>
                <a:ea typeface="ÇlÇr ñæí©" charset="0"/>
              </a:rPr>
              <a:t>’</a:t>
            </a:r>
            <a:r>
              <a:rPr kumimoji="0" lang="it-IT" sz="1050" b="0" i="1" u="none" strike="noStrike" cap="none" normalizeH="0" baseline="0" dirty="0" smtClean="0">
                <a:ln>
                  <a:noFill/>
                </a:ln>
                <a:solidFill>
                  <a:schemeClr val="tx1"/>
                </a:solidFill>
                <a:effectLst/>
                <a:latin typeface="Chalkboard" charset="0"/>
                <a:ea typeface="ÇlÇr ñæí©" charset="0"/>
              </a:rPr>
              <a:t>anima, quanto del corpo (…) sembrano appartenere ad una specie diversa da quella degli uomini (…) sono più portate a rinnegare la fede e perciò la perfidia della stregoneria si trova in modo più frequente nelle donne (…), per questo anche se si pentono non devono essere sottoposte al carcere perpetuo come gli altri (...)eretici, ma devono essere punite con l</a:t>
            </a:r>
            <a:r>
              <a:rPr kumimoji="0" lang="it-IT" altLang="it-IT" sz="1050" b="0" i="1" u="none" strike="noStrike" cap="none" normalizeH="0" baseline="0" dirty="0" smtClean="0">
                <a:ln>
                  <a:noFill/>
                </a:ln>
                <a:solidFill>
                  <a:schemeClr val="tx1"/>
                </a:solidFill>
                <a:effectLst/>
                <a:latin typeface="Chalkboard" charset="0"/>
                <a:ea typeface="ÇlÇr ñæí©" charset="0"/>
              </a:rPr>
              <a:t>’</a:t>
            </a:r>
            <a:r>
              <a:rPr kumimoji="0" lang="it-IT" sz="1050" b="0" i="1" u="none" strike="noStrike" cap="none" normalizeH="0" baseline="0" dirty="0" smtClean="0">
                <a:ln>
                  <a:noFill/>
                </a:ln>
                <a:solidFill>
                  <a:schemeClr val="tx1"/>
                </a:solidFill>
                <a:effectLst/>
                <a:latin typeface="Chalkboard" charset="0"/>
                <a:ea typeface="ÇlÇr ñæí©" charset="0"/>
              </a:rPr>
              <a:t>estremo giudizio</a:t>
            </a:r>
            <a:r>
              <a:rPr kumimoji="0" lang="it-IT" altLang="it-IT" sz="1050" b="0" i="1" u="none" strike="noStrike" cap="none" normalizeH="0" baseline="0" dirty="0" smtClean="0">
                <a:ln>
                  <a:noFill/>
                </a:ln>
                <a:solidFill>
                  <a:schemeClr val="tx1"/>
                </a:solidFill>
                <a:effectLst/>
                <a:latin typeface="Chalkboard" charset="0"/>
                <a:ea typeface="ÇlÇr ñæí©" charset="0"/>
              </a:rPr>
              <a:t>”</a:t>
            </a:r>
            <a:r>
              <a:rPr kumimoji="0" lang="it-IT" sz="1050" b="0" i="1" u="none" strike="noStrike" cap="none" normalizeH="0" baseline="0" dirty="0" smtClean="0">
                <a:ln>
                  <a:noFill/>
                </a:ln>
                <a:solidFill>
                  <a:schemeClr val="tx1"/>
                </a:solidFill>
                <a:effectLst/>
                <a:latin typeface="Chalkboard" charset="0"/>
                <a:ea typeface="ÇlÇr ñæí©" charset="0"/>
              </a:rPr>
              <a:t>. </a:t>
            </a:r>
          </a:p>
          <a:p>
            <a:pPr marL="0" marR="2047875" lvl="0" indent="0" algn="l" defTabSz="914400" rtl="0" eaLnBrk="1" fontAlgn="base" latinLnBrk="0" hangingPunct="1">
              <a:lnSpc>
                <a:spcPct val="100000"/>
              </a:lnSpc>
              <a:spcBef>
                <a:spcPct val="0"/>
              </a:spcBef>
              <a:spcAft>
                <a:spcPct val="0"/>
              </a:spcAft>
              <a:buClrTx/>
              <a:buSzTx/>
              <a:buFontTx/>
              <a:buNone/>
              <a:tabLst/>
            </a:pPr>
            <a:endParaRPr kumimoji="0" lang="it-IT" sz="1000" b="0" i="1" u="none" strike="noStrike" cap="none" normalizeH="0" baseline="0" dirty="0" smtClean="0">
              <a:ln>
                <a:noFill/>
              </a:ln>
              <a:solidFill>
                <a:schemeClr val="tx1"/>
              </a:solidFill>
              <a:effectLst/>
              <a:latin typeface="Chalkboard" charset="0"/>
              <a:ea typeface="ÇlÇr ñæí©" charset="0"/>
            </a:endParaRPr>
          </a:p>
          <a:p>
            <a:pPr marL="0" marR="2047875" lvl="0" indent="0" algn="l" defTabSz="914400" rtl="0" eaLnBrk="1" fontAlgn="base" latinLnBrk="0" hangingPunct="1">
              <a:lnSpc>
                <a:spcPct val="100000"/>
              </a:lnSpc>
              <a:spcBef>
                <a:spcPct val="0"/>
              </a:spcBef>
              <a:spcAft>
                <a:spcPct val="0"/>
              </a:spcAft>
              <a:buClrTx/>
              <a:buSzTx/>
              <a:buFontTx/>
              <a:buNone/>
              <a:tabLst/>
            </a:pPr>
            <a:endParaRPr kumimoji="0" lang="it-IT" sz="1000" b="0" i="1" u="none" strike="noStrike" cap="none" normalizeH="0" baseline="0" dirty="0" smtClean="0">
              <a:ln>
                <a:noFill/>
              </a:ln>
              <a:solidFill>
                <a:schemeClr val="tx1"/>
              </a:solidFill>
              <a:effectLst/>
              <a:latin typeface="Chalkboard" charset="0"/>
              <a:ea typeface="ÇlÇr ñæí©" charset="0"/>
            </a:endParaRPr>
          </a:p>
          <a:p>
            <a:pPr marL="0" marR="2047875" lvl="0" indent="0" algn="l" defTabSz="914400" rtl="0" eaLnBrk="1" fontAlgn="base" latinLnBrk="0" hangingPunct="1">
              <a:lnSpc>
                <a:spcPct val="100000"/>
              </a:lnSpc>
              <a:spcBef>
                <a:spcPct val="0"/>
              </a:spcBef>
              <a:spcAft>
                <a:spcPct val="0"/>
              </a:spcAft>
              <a:buClrTx/>
              <a:buSzTx/>
              <a:buFontTx/>
              <a:buNone/>
              <a:tabLst/>
            </a:pPr>
            <a:endParaRPr kumimoji="0" lang="it-IT" sz="1000" b="0" i="1" u="none" strike="noStrike" cap="none" normalizeH="0" baseline="0" dirty="0" smtClean="0">
              <a:ln>
                <a:noFill/>
              </a:ln>
              <a:solidFill>
                <a:schemeClr val="tx1"/>
              </a:solidFill>
              <a:effectLst/>
              <a:latin typeface="Chalkboard" charset="0"/>
              <a:ea typeface="ÇlÇr ñæí©" charset="0"/>
            </a:endParaRPr>
          </a:p>
          <a:p>
            <a:pPr marL="0" marR="2047875" lvl="0" indent="0" algn="l" defTabSz="914400" rtl="0" eaLnBrk="1" fontAlgn="base" latinLnBrk="0" hangingPunct="1">
              <a:lnSpc>
                <a:spcPct val="100000"/>
              </a:lnSpc>
              <a:spcBef>
                <a:spcPct val="0"/>
              </a:spcBef>
              <a:spcAft>
                <a:spcPct val="0"/>
              </a:spcAft>
              <a:buClrTx/>
              <a:buSzTx/>
              <a:buFontTx/>
              <a:buNone/>
              <a:tabLst/>
            </a:pPr>
            <a:endParaRPr kumimoji="0" lang="it-IT" sz="1000" b="0" i="1" u="none" strike="noStrike" cap="none" normalizeH="0" baseline="0" dirty="0" smtClean="0">
              <a:ln>
                <a:noFill/>
              </a:ln>
              <a:solidFill>
                <a:schemeClr val="tx1"/>
              </a:solidFill>
              <a:effectLst/>
              <a:latin typeface="Chalkboard" charset="0"/>
              <a:ea typeface="ÇlÇr ñæí©" charset="0"/>
            </a:endParaRPr>
          </a:p>
        </p:txBody>
      </p:sp>
      <p:graphicFrame>
        <p:nvGraphicFramePr>
          <p:cNvPr id="8" name="Oggetto 7"/>
          <p:cNvGraphicFramePr>
            <a:graphicFrameLocks noChangeAspect="1"/>
          </p:cNvGraphicFramePr>
          <p:nvPr>
            <p:extLst>
              <p:ext uri="{D42A27DB-BD31-4B8C-83A1-F6EECF244321}">
                <p14:modId xmlns:p14="http://schemas.microsoft.com/office/powerpoint/2010/main" val="965154107"/>
              </p:ext>
            </p:extLst>
          </p:nvPr>
        </p:nvGraphicFramePr>
        <p:xfrm>
          <a:off x="3721100" y="5067300"/>
          <a:ext cx="1600200" cy="1790700"/>
        </p:xfrm>
        <a:graphic>
          <a:graphicData uri="http://schemas.openxmlformats.org/presentationml/2006/ole">
            <mc:AlternateContent xmlns:mc="http://schemas.openxmlformats.org/markup-compatibility/2006">
              <mc:Choice xmlns:v="urn:schemas-microsoft-com:vml" Requires="v">
                <p:oleObj spid="_x0000_s5145" name="Documento" r:id="rId4" imgW="1270000" imgH="1536700" progId="Word.Document.12">
                  <p:embed/>
                </p:oleObj>
              </mc:Choice>
              <mc:Fallback>
                <p:oleObj name="Documento" r:id="rId4" imgW="1270000" imgH="1536700" progId="Word.Document.12">
                  <p:embed/>
                  <p:pic>
                    <p:nvPicPr>
                      <p:cNvPr id="0" name=""/>
                      <p:cNvPicPr/>
                      <p:nvPr/>
                    </p:nvPicPr>
                    <p:blipFill>
                      <a:blip r:embed="rId5"/>
                      <a:stretch>
                        <a:fillRect/>
                      </a:stretch>
                    </p:blipFill>
                    <p:spPr>
                      <a:xfrm>
                        <a:off x="3721100" y="5067300"/>
                        <a:ext cx="1600200" cy="1790700"/>
                      </a:xfrm>
                      <a:prstGeom prst="rect">
                        <a:avLst/>
                      </a:prstGeom>
                    </p:spPr>
                  </p:pic>
                </p:oleObj>
              </mc:Fallback>
            </mc:AlternateContent>
          </a:graphicData>
        </a:graphic>
      </p:graphicFrame>
    </p:spTree>
    <p:extLst>
      <p:ext uri="{BB962C8B-B14F-4D97-AF65-F5344CB8AC3E}">
        <p14:creationId xmlns:p14="http://schemas.microsoft.com/office/powerpoint/2010/main" val="37785546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30200"/>
            <a:ext cx="8229600" cy="5795963"/>
          </a:xfrm>
        </p:spPr>
        <p:txBody>
          <a:bodyPr anchor="ctr">
            <a:normAutofit fontScale="92500" lnSpcReduction="20000"/>
          </a:bodyPr>
          <a:lstStyle/>
          <a:p>
            <a:pPr marL="0" indent="0">
              <a:buNone/>
            </a:pPr>
            <a:endParaRPr lang="it-IT" sz="3000" dirty="0" smtClean="0">
              <a:solidFill>
                <a:srgbClr val="FF6600"/>
              </a:solidFill>
            </a:endParaRPr>
          </a:p>
          <a:p>
            <a:pPr marL="0" indent="0">
              <a:buNone/>
            </a:pPr>
            <a:r>
              <a:rPr lang="it-IT" sz="3500" dirty="0" smtClean="0">
                <a:solidFill>
                  <a:srgbClr val="FF6600"/>
                </a:solidFill>
                <a:latin typeface="Chalkboard"/>
                <a:cs typeface="Chalkboard"/>
              </a:rPr>
              <a:t>. </a:t>
            </a:r>
            <a:r>
              <a:rPr lang="it-IT" sz="3500" dirty="0">
                <a:solidFill>
                  <a:srgbClr val="FF6600"/>
                </a:solidFill>
                <a:latin typeface="Chalkboard"/>
                <a:cs typeface="Chalkboard"/>
              </a:rPr>
              <a:t>Riti d’accusa e di </a:t>
            </a:r>
            <a:r>
              <a:rPr lang="it-IT" sz="3500" dirty="0" smtClean="0">
                <a:solidFill>
                  <a:srgbClr val="FF6600"/>
                </a:solidFill>
                <a:latin typeface="Chalkboard"/>
                <a:cs typeface="Chalkboard"/>
              </a:rPr>
              <a:t>condanna: </a:t>
            </a:r>
            <a:endParaRPr lang="it-IT" sz="3500" dirty="0" smtClean="0">
              <a:solidFill>
                <a:srgbClr val="FF6600"/>
              </a:solidFill>
              <a:latin typeface="Chalkboard"/>
              <a:cs typeface="Chalkboard"/>
            </a:endParaRPr>
          </a:p>
          <a:p>
            <a:pPr marL="0" indent="0">
              <a:buNone/>
            </a:pPr>
            <a:r>
              <a:rPr lang="it-IT" sz="2600" dirty="0" smtClean="0">
                <a:solidFill>
                  <a:srgbClr val="FF6600"/>
                </a:solidFill>
                <a:latin typeface="Chalkboard"/>
                <a:cs typeface="Chalkboard"/>
              </a:rPr>
              <a:t>     un documento ticinese </a:t>
            </a:r>
            <a:r>
              <a:rPr lang="it-IT" sz="2600" dirty="0" smtClean="0">
                <a:solidFill>
                  <a:srgbClr val="FF6600"/>
                </a:solidFill>
                <a:latin typeface="Chalkboard"/>
                <a:cs typeface="Chalkboard"/>
              </a:rPr>
              <a:t>del ‘600</a:t>
            </a:r>
            <a:endParaRPr lang="it-IT" sz="1900" b="1" dirty="0">
              <a:latin typeface="Chalkboard"/>
              <a:cs typeface="Chalkboard"/>
            </a:endParaRPr>
          </a:p>
          <a:p>
            <a:pPr marL="0" lvl="0" indent="0">
              <a:buNone/>
            </a:pPr>
            <a:endParaRPr lang="it-IT" sz="2600" dirty="0"/>
          </a:p>
          <a:p>
            <a:pPr marL="514350" lvl="0" indent="-514350">
              <a:buAutoNum type="alphaLcParenR"/>
            </a:pPr>
            <a:r>
              <a:rPr lang="it-IT" sz="1900" b="1" dirty="0" smtClean="0">
                <a:solidFill>
                  <a:srgbClr val="FF6600"/>
                </a:solidFill>
                <a:latin typeface="Chalkboard"/>
                <a:cs typeface="Chalkboard"/>
              </a:rPr>
              <a:t>Il</a:t>
            </a:r>
            <a:r>
              <a:rPr lang="it-IT" sz="1900" b="1" dirty="0" smtClean="0">
                <a:solidFill>
                  <a:srgbClr val="FF6600"/>
                </a:solidFill>
                <a:latin typeface="Chalkboard"/>
                <a:cs typeface="Chalkboard"/>
              </a:rPr>
              <a:t> </a:t>
            </a:r>
            <a:r>
              <a:rPr lang="it-IT" sz="1900" b="1" dirty="0">
                <a:solidFill>
                  <a:srgbClr val="FF6600"/>
                </a:solidFill>
                <a:latin typeface="Chalkboard"/>
                <a:cs typeface="Chalkboard"/>
              </a:rPr>
              <a:t>documento </a:t>
            </a:r>
            <a:r>
              <a:rPr lang="it-IT" sz="1900" b="1" dirty="0" smtClean="0">
                <a:solidFill>
                  <a:srgbClr val="FF6600"/>
                </a:solidFill>
                <a:latin typeface="Chalkboard"/>
                <a:cs typeface="Chalkboard"/>
              </a:rPr>
              <a:t>utilizzato </a:t>
            </a:r>
            <a:r>
              <a:rPr lang="it-IT" sz="1900" b="1" dirty="0">
                <a:solidFill>
                  <a:srgbClr val="FF6600"/>
                </a:solidFill>
                <a:latin typeface="Chalkboard"/>
                <a:cs typeface="Chalkboard"/>
              </a:rPr>
              <a:t>in </a:t>
            </a:r>
            <a:r>
              <a:rPr lang="it-IT" sz="1900" b="1" dirty="0" smtClean="0">
                <a:solidFill>
                  <a:srgbClr val="FF6600"/>
                </a:solidFill>
                <a:latin typeface="Chalkboard"/>
                <a:cs typeface="Chalkboard"/>
              </a:rPr>
              <a:t>classe</a:t>
            </a:r>
          </a:p>
          <a:p>
            <a:pPr marL="0" lvl="0" indent="0">
              <a:buNone/>
            </a:pPr>
            <a:endParaRPr lang="it-IT" dirty="0" smtClean="0">
              <a:solidFill>
                <a:srgbClr val="FF6600"/>
              </a:solidFill>
            </a:endParaRPr>
          </a:p>
          <a:p>
            <a:pPr marL="0" lvl="0" indent="0">
              <a:lnSpc>
                <a:spcPct val="80000"/>
              </a:lnSpc>
              <a:buNone/>
            </a:pPr>
            <a:r>
              <a:rPr lang="it-IT" sz="2400" b="1" dirty="0"/>
              <a:t> </a:t>
            </a:r>
            <a:r>
              <a:rPr lang="it-IT" sz="2400" b="1" dirty="0" smtClean="0"/>
              <a:t> </a:t>
            </a:r>
            <a:r>
              <a:rPr lang="it-IT" sz="2400" b="1" dirty="0"/>
              <a:t>“Un processo </a:t>
            </a:r>
            <a:r>
              <a:rPr lang="it-IT" sz="2400" b="1" dirty="0" smtClean="0"/>
              <a:t>per </a:t>
            </a:r>
            <a:r>
              <a:rPr lang="it-IT" sz="2400" b="1" dirty="0"/>
              <a:t>stregoneria a </a:t>
            </a:r>
            <a:r>
              <a:rPr lang="it-IT" sz="2400" b="1" dirty="0" smtClean="0"/>
              <a:t>Mendrisio”,</a:t>
            </a:r>
            <a:r>
              <a:rPr lang="it-IT" sz="2400" b="1" i="1" dirty="0" smtClean="0"/>
              <a:t> </a:t>
            </a:r>
            <a:r>
              <a:rPr lang="it-IT" sz="2200" b="1" i="1" dirty="0" err="1"/>
              <a:t>dic</a:t>
            </a:r>
            <a:r>
              <a:rPr lang="it-IT" sz="2200" b="1" i="1" dirty="0"/>
              <a:t>. </a:t>
            </a:r>
            <a:r>
              <a:rPr lang="it-IT" sz="2200" b="1" i="1" dirty="0" smtClean="0"/>
              <a:t>1</a:t>
            </a:r>
            <a:r>
              <a:rPr lang="it-IT" sz="2200" b="1" dirty="0" smtClean="0"/>
              <a:t>615 – </a:t>
            </a:r>
            <a:r>
              <a:rPr lang="it-IT" sz="2200" b="1" dirty="0" err="1" smtClean="0"/>
              <a:t>genn</a:t>
            </a:r>
            <a:r>
              <a:rPr lang="it-IT" sz="2200" b="1" dirty="0" smtClean="0"/>
              <a:t>. 1616, </a:t>
            </a:r>
            <a:endParaRPr lang="it-IT" sz="2200" b="1" dirty="0" smtClean="0"/>
          </a:p>
          <a:p>
            <a:pPr marL="0" lvl="0" indent="0">
              <a:lnSpc>
                <a:spcPct val="80000"/>
              </a:lnSpc>
              <a:buNone/>
            </a:pPr>
            <a:r>
              <a:rPr lang="it-IT" sz="2200" b="1" dirty="0"/>
              <a:t> </a:t>
            </a:r>
            <a:r>
              <a:rPr lang="it-IT" sz="2200" b="1" dirty="0" smtClean="0"/>
              <a:t>    </a:t>
            </a:r>
            <a:r>
              <a:rPr lang="it-IT" sz="2400" dirty="0" smtClean="0"/>
              <a:t>manoscritto </a:t>
            </a:r>
            <a:r>
              <a:rPr lang="it-IT" sz="2400" dirty="0"/>
              <a:t>depositato </a:t>
            </a:r>
            <a:r>
              <a:rPr lang="it-IT" sz="2400" b="1" dirty="0"/>
              <a:t>all’Archivio storico di Bellinzona</a:t>
            </a:r>
            <a:r>
              <a:rPr lang="it-IT" sz="2400" b="1" dirty="0" smtClean="0"/>
              <a:t>,</a:t>
            </a:r>
          </a:p>
          <a:p>
            <a:pPr marL="0" lvl="0" indent="0">
              <a:buNone/>
            </a:pPr>
            <a:r>
              <a:rPr lang="it-IT" sz="2200" dirty="0" smtClean="0"/>
              <a:t>     </a:t>
            </a:r>
            <a:endParaRPr lang="it-IT" sz="2200" dirty="0"/>
          </a:p>
          <a:p>
            <a:pPr marL="0" lvl="0" indent="0">
              <a:buNone/>
            </a:pPr>
            <a:r>
              <a:rPr lang="it-IT" sz="2200" dirty="0" smtClean="0"/>
              <a:t>      </a:t>
            </a:r>
            <a:r>
              <a:rPr lang="it-IT" sz="2200" dirty="0"/>
              <a:t>I</a:t>
            </a:r>
            <a:r>
              <a:rPr lang="it-IT" sz="2200" dirty="0" smtClean="0"/>
              <a:t>n</a:t>
            </a:r>
            <a:r>
              <a:rPr lang="it-IT" sz="2200" dirty="0"/>
              <a:t>: </a:t>
            </a:r>
            <a:r>
              <a:rPr lang="it-IT" sz="2200" b="1" dirty="0"/>
              <a:t>Cairoli e </a:t>
            </a:r>
            <a:r>
              <a:rPr lang="it-IT" sz="2200" b="1" dirty="0" smtClean="0"/>
              <a:t>Chiaberto, La strega, i corpi, la terra, </a:t>
            </a:r>
            <a:endParaRPr lang="it-IT" sz="2200" b="1" dirty="0" smtClean="0"/>
          </a:p>
          <a:p>
            <a:pPr marL="0" lvl="0" indent="0">
              <a:buNone/>
            </a:pPr>
            <a:r>
              <a:rPr lang="it-IT" sz="2200" b="1" dirty="0"/>
              <a:t> </a:t>
            </a:r>
            <a:r>
              <a:rPr lang="it-IT" sz="2200" b="1" dirty="0" smtClean="0"/>
              <a:t>           </a:t>
            </a:r>
            <a:r>
              <a:rPr lang="it-IT" sz="2200" dirty="0" smtClean="0"/>
              <a:t>ricerche pubblicate dall’</a:t>
            </a:r>
            <a:r>
              <a:rPr lang="it-IT" sz="2200" b="1" dirty="0" smtClean="0"/>
              <a:t>Archivio </a:t>
            </a:r>
            <a:r>
              <a:rPr lang="it-IT" sz="2200" b="1" dirty="0" smtClean="0"/>
              <a:t>storico</a:t>
            </a:r>
            <a:r>
              <a:rPr lang="it-IT" sz="2200" b="1" dirty="0"/>
              <a:t> </a:t>
            </a:r>
            <a:r>
              <a:rPr lang="it-IT" sz="2200" b="1" dirty="0" smtClean="0"/>
              <a:t>ticinese</a:t>
            </a:r>
            <a:r>
              <a:rPr lang="it-IT" sz="2200" dirty="0" smtClean="0"/>
              <a:t>, n. 79, sett.1979</a:t>
            </a:r>
            <a:endParaRPr lang="it-IT" sz="2200" dirty="0" smtClean="0">
              <a:effectLst/>
            </a:endParaRPr>
          </a:p>
          <a:p>
            <a:pPr marL="0" lvl="0" indent="0">
              <a:buNone/>
            </a:pPr>
            <a:endParaRPr lang="it-IT" sz="3000" dirty="0" smtClean="0"/>
          </a:p>
          <a:p>
            <a:pPr marL="0" indent="0">
              <a:buNone/>
            </a:pPr>
            <a:r>
              <a:rPr lang="it-IT" sz="2600" dirty="0" smtClean="0">
                <a:solidFill>
                  <a:schemeClr val="accent3"/>
                </a:solidFill>
              </a:rPr>
              <a:t>Dichiarazioni dei testimoni, interrogatori, processo e condanna, sono rituali che </a:t>
            </a:r>
            <a:r>
              <a:rPr lang="it-IT" sz="2600" b="1" dirty="0" smtClean="0">
                <a:solidFill>
                  <a:schemeClr val="accent3"/>
                </a:solidFill>
              </a:rPr>
              <a:t>mettono bene in scena</a:t>
            </a:r>
            <a:r>
              <a:rPr lang="it-IT" sz="2600" dirty="0" smtClean="0">
                <a:solidFill>
                  <a:schemeClr val="accent3"/>
                </a:solidFill>
              </a:rPr>
              <a:t>, in luoghi scelti, con oggetti simbolici e gesti ripetuti, </a:t>
            </a:r>
            <a:r>
              <a:rPr lang="it-IT" sz="2600" b="1" dirty="0" smtClean="0">
                <a:solidFill>
                  <a:schemeClr val="accent3"/>
                </a:solidFill>
              </a:rPr>
              <a:t>le tensioni, le trasformazioni </a:t>
            </a:r>
            <a:r>
              <a:rPr lang="it-IT" sz="2600" b="1" dirty="0" smtClean="0">
                <a:solidFill>
                  <a:schemeClr val="accent3"/>
                </a:solidFill>
              </a:rPr>
              <a:t>e </a:t>
            </a:r>
            <a:r>
              <a:rPr lang="it-IT" sz="2600" b="1" dirty="0" smtClean="0">
                <a:solidFill>
                  <a:schemeClr val="accent3"/>
                </a:solidFill>
              </a:rPr>
              <a:t>i giochi di potere fra gli attori.</a:t>
            </a:r>
          </a:p>
          <a:p>
            <a:pPr marL="0" indent="0">
              <a:buNone/>
            </a:pPr>
            <a:endParaRPr lang="it-IT" dirty="0" smtClean="0">
              <a:solidFill>
                <a:schemeClr val="accent3"/>
              </a:solidFill>
            </a:endParaRPr>
          </a:p>
        </p:txBody>
      </p:sp>
    </p:spTree>
    <p:extLst>
      <p:ext uri="{BB962C8B-B14F-4D97-AF65-F5344CB8AC3E}">
        <p14:creationId xmlns:p14="http://schemas.microsoft.com/office/powerpoint/2010/main" val="18376448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20700"/>
            <a:ext cx="8229600" cy="5605463"/>
          </a:xfrm>
        </p:spPr>
        <p:txBody>
          <a:bodyPr>
            <a:normAutofit fontScale="25000" lnSpcReduction="20000"/>
          </a:bodyPr>
          <a:lstStyle/>
          <a:p>
            <a:pPr marL="0" lvl="0" indent="0">
              <a:buNone/>
            </a:pPr>
            <a:r>
              <a:rPr lang="it-IT" sz="8000" b="1" dirty="0" smtClean="0">
                <a:solidFill>
                  <a:srgbClr val="FF6600"/>
                </a:solidFill>
                <a:latin typeface="Chalkboard"/>
                <a:cs typeface="Chalkboard"/>
              </a:rPr>
              <a:t>b) L’accusata</a:t>
            </a:r>
            <a:r>
              <a:rPr lang="it-IT" sz="8000" dirty="0" smtClean="0">
                <a:solidFill>
                  <a:srgbClr val="FF6600"/>
                </a:solidFill>
                <a:latin typeface="Chalkboard"/>
                <a:cs typeface="Chalkboard"/>
              </a:rPr>
              <a:t> </a:t>
            </a:r>
            <a:endParaRPr lang="it-IT" sz="8000" u="sng" dirty="0">
              <a:latin typeface="Chalkboard"/>
              <a:cs typeface="Chalkboard"/>
            </a:endParaRPr>
          </a:p>
          <a:p>
            <a:pPr marL="0" indent="0">
              <a:buNone/>
            </a:pPr>
            <a:r>
              <a:rPr lang="it-IT" sz="6400" dirty="0" smtClean="0"/>
              <a:t> </a:t>
            </a:r>
            <a:r>
              <a:rPr lang="it-IT" sz="7200" b="1" dirty="0"/>
              <a:t>Barbara de Fontana</a:t>
            </a:r>
            <a:r>
              <a:rPr lang="it-IT" sz="7200" dirty="0"/>
              <a:t>, contadina di Castello, accusata da un contadino agiato suo compaesano, di aver ucciso un suo bue con un sortilegio. L’accusata è interrogata per la prima volta nel 1615, nega. Torturata più volte ammette i fatti.</a:t>
            </a:r>
          </a:p>
          <a:p>
            <a:pPr marL="0" indent="0">
              <a:buNone/>
            </a:pPr>
            <a:r>
              <a:rPr lang="it-IT" sz="8000" dirty="0" smtClean="0"/>
              <a:t> </a:t>
            </a:r>
          </a:p>
          <a:p>
            <a:pPr marL="0" indent="0">
              <a:buNone/>
            </a:pPr>
            <a:endParaRPr lang="it-IT" sz="8000" dirty="0" smtClean="0"/>
          </a:p>
          <a:p>
            <a:pPr marL="0" indent="0">
              <a:buNone/>
            </a:pPr>
            <a:r>
              <a:rPr lang="it-IT" sz="8000" b="1" dirty="0" smtClean="0">
                <a:solidFill>
                  <a:srgbClr val="FF6600"/>
                </a:solidFill>
                <a:latin typeface="Chalkboard"/>
                <a:cs typeface="Chalkboard"/>
              </a:rPr>
              <a:t>c) I Luoghi</a:t>
            </a:r>
            <a:endParaRPr lang="it-IT" sz="8000" dirty="0">
              <a:solidFill>
                <a:srgbClr val="FF6600"/>
              </a:solidFill>
              <a:latin typeface="Chalkboard"/>
              <a:cs typeface="Chalkboard"/>
            </a:endParaRPr>
          </a:p>
          <a:p>
            <a:pPr marL="0" indent="0">
              <a:buNone/>
            </a:pPr>
            <a:r>
              <a:rPr lang="it-IT" sz="7200" b="1" dirty="0" smtClean="0"/>
              <a:t>Il borgo </a:t>
            </a:r>
            <a:r>
              <a:rPr lang="it-IT" sz="7200" b="1" dirty="0"/>
              <a:t>di </a:t>
            </a:r>
            <a:r>
              <a:rPr lang="it-IT" sz="7200" b="1" dirty="0" smtClean="0"/>
              <a:t>Mendrisio</a:t>
            </a:r>
            <a:endParaRPr lang="it-IT" sz="7200" dirty="0" smtClean="0"/>
          </a:p>
          <a:p>
            <a:pPr marL="0" indent="0">
              <a:buNone/>
            </a:pPr>
            <a:r>
              <a:rPr lang="it-IT" sz="7200" b="1" dirty="0" smtClean="0"/>
              <a:t>Il </a:t>
            </a:r>
            <a:r>
              <a:rPr lang="it-IT" sz="7200" b="1" dirty="0"/>
              <a:t>palazzo di giustizia, </a:t>
            </a:r>
            <a:r>
              <a:rPr lang="it-IT" sz="7200" dirty="0" smtClean="0"/>
              <a:t>  alla </a:t>
            </a:r>
            <a:r>
              <a:rPr lang="it-IT" sz="7200" dirty="0"/>
              <a:t>presenza del</a:t>
            </a:r>
            <a:r>
              <a:rPr lang="it-IT" sz="7200" b="1" dirty="0"/>
              <a:t> giudice, il </a:t>
            </a:r>
            <a:r>
              <a:rPr lang="it-IT" sz="7200" b="1" dirty="0" err="1"/>
              <a:t>lanfogto</a:t>
            </a:r>
            <a:r>
              <a:rPr lang="it-IT" sz="7200" b="1" dirty="0"/>
              <a:t> Nicolao Von </a:t>
            </a:r>
            <a:r>
              <a:rPr lang="it-IT" sz="7200" b="1" dirty="0" err="1" smtClean="0"/>
              <a:t>Diesbach</a:t>
            </a:r>
            <a:r>
              <a:rPr lang="it-IT" sz="7200" b="1" dirty="0" smtClean="0"/>
              <a:t>, </a:t>
            </a:r>
          </a:p>
          <a:p>
            <a:pPr marL="0" indent="0">
              <a:buNone/>
            </a:pPr>
            <a:r>
              <a:rPr lang="it-IT" sz="7200" b="1" dirty="0"/>
              <a:t>P</a:t>
            </a:r>
            <a:r>
              <a:rPr lang="it-IT" sz="7200" b="1" dirty="0" smtClean="0"/>
              <a:t>resenti sullo sfondo dei rappresentanti  della Chiesa cattolica</a:t>
            </a:r>
            <a:r>
              <a:rPr lang="it-IT" sz="7200" dirty="0" smtClean="0"/>
              <a:t>, che occupa uno spazio importante dal punto di vista sociale e  culturale (il territorio in questione è soggetto alla diocesi di Como). </a:t>
            </a:r>
          </a:p>
          <a:p>
            <a:pPr marL="0" indent="0">
              <a:buNone/>
            </a:pPr>
            <a:r>
              <a:rPr lang="it-IT" sz="6400" dirty="0"/>
              <a:t> </a:t>
            </a:r>
            <a:r>
              <a:rPr lang="it-IT" sz="6400" dirty="0" smtClean="0"/>
              <a:t> </a:t>
            </a:r>
            <a:endParaRPr lang="it-IT" sz="7200" dirty="0" smtClean="0"/>
          </a:p>
          <a:p>
            <a:pPr marL="0" indent="0">
              <a:buNone/>
            </a:pPr>
            <a:r>
              <a:rPr lang="it-IT" sz="7200" b="1" dirty="0" smtClean="0"/>
              <a:t>Il </a:t>
            </a:r>
            <a:r>
              <a:rPr lang="it-IT" sz="7200" b="1" dirty="0"/>
              <a:t>luogo </a:t>
            </a:r>
            <a:r>
              <a:rPr lang="it-IT" sz="7200" b="1" dirty="0" smtClean="0"/>
              <a:t>dell’esecuzione </a:t>
            </a:r>
            <a:r>
              <a:rPr lang="it-IT" sz="7200" dirty="0" smtClean="0"/>
              <a:t>è  </a:t>
            </a:r>
            <a:r>
              <a:rPr lang="it-IT" sz="7200" dirty="0"/>
              <a:t>invece </a:t>
            </a:r>
            <a:r>
              <a:rPr lang="it-IT" sz="7200" dirty="0" smtClean="0"/>
              <a:t> </a:t>
            </a:r>
            <a:r>
              <a:rPr lang="it-IT" sz="7200" b="1" dirty="0"/>
              <a:t>la campagna</a:t>
            </a:r>
            <a:r>
              <a:rPr lang="it-IT" sz="7200" dirty="0"/>
              <a:t>, </a:t>
            </a:r>
            <a:r>
              <a:rPr lang="it-IT" sz="7200" dirty="0" smtClean="0"/>
              <a:t> </a:t>
            </a:r>
            <a:r>
              <a:rPr lang="it-IT" sz="7200" dirty="0"/>
              <a:t>dove si suppone </a:t>
            </a:r>
            <a:r>
              <a:rPr lang="it-IT" sz="7200" dirty="0" smtClean="0"/>
              <a:t>agisca </a:t>
            </a:r>
            <a:r>
              <a:rPr lang="it-IT" sz="7200" dirty="0"/>
              <a:t>la </a:t>
            </a:r>
            <a:r>
              <a:rPr lang="it-IT" sz="7200" dirty="0" smtClean="0"/>
              <a:t>“strega” </a:t>
            </a:r>
            <a:r>
              <a:rPr lang="it-IT" sz="7200" dirty="0"/>
              <a:t>Barbara, dove raccoglie le erbe, dove </a:t>
            </a:r>
            <a:r>
              <a:rPr lang="it-IT" sz="7200" dirty="0" smtClean="0"/>
              <a:t>si incontra </a:t>
            </a:r>
            <a:r>
              <a:rPr lang="it-IT" sz="7200" dirty="0"/>
              <a:t>con il diavolo.</a:t>
            </a:r>
          </a:p>
          <a:p>
            <a:pPr marL="0" indent="0">
              <a:buNone/>
            </a:pPr>
            <a:r>
              <a:rPr lang="it-IT" sz="7200" dirty="0"/>
              <a:t> </a:t>
            </a:r>
          </a:p>
          <a:p>
            <a:pPr marL="0" indent="0">
              <a:buNone/>
            </a:pPr>
            <a:r>
              <a:rPr lang="it-IT" sz="5600" dirty="0"/>
              <a:t> </a:t>
            </a:r>
          </a:p>
          <a:p>
            <a:pPr marL="0" indent="0">
              <a:buNone/>
            </a:pPr>
            <a:r>
              <a:rPr lang="it-IT" sz="5600" dirty="0"/>
              <a:t> </a:t>
            </a:r>
          </a:p>
          <a:p>
            <a:pPr marL="0" indent="0">
              <a:buNone/>
            </a:pPr>
            <a:r>
              <a:rPr lang="it-IT" sz="5600" dirty="0"/>
              <a:t> </a:t>
            </a:r>
          </a:p>
          <a:p>
            <a:pPr marL="0" indent="0">
              <a:buNone/>
            </a:pPr>
            <a:r>
              <a:rPr lang="it-IT" sz="5600" dirty="0"/>
              <a:t> </a:t>
            </a:r>
          </a:p>
          <a:p>
            <a:pPr marL="0" indent="0">
              <a:buNone/>
            </a:pPr>
            <a:r>
              <a:rPr lang="it-IT" dirty="0"/>
              <a:t> </a:t>
            </a:r>
          </a:p>
          <a:p>
            <a:endParaRPr lang="it-IT" dirty="0"/>
          </a:p>
        </p:txBody>
      </p:sp>
    </p:spTree>
    <p:extLst>
      <p:ext uri="{BB962C8B-B14F-4D97-AF65-F5344CB8AC3E}">
        <p14:creationId xmlns:p14="http://schemas.microsoft.com/office/powerpoint/2010/main" val="26030463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2175756424"/>
              </p:ext>
            </p:extLst>
          </p:nvPr>
        </p:nvGraphicFramePr>
        <p:xfrm>
          <a:off x="965200" y="228600"/>
          <a:ext cx="6299200" cy="6426200"/>
        </p:xfrm>
        <a:graphic>
          <a:graphicData uri="http://schemas.openxmlformats.org/presentationml/2006/ole">
            <mc:AlternateContent xmlns:mc="http://schemas.openxmlformats.org/markup-compatibility/2006">
              <mc:Choice xmlns:v="urn:schemas-microsoft-com:vml" Requires="v">
                <p:oleObj spid="_x0000_s1075" name="Documento" r:id="rId4" imgW="6299200" imgH="6997700" progId="Word.Document.12">
                  <p:embed/>
                </p:oleObj>
              </mc:Choice>
              <mc:Fallback>
                <p:oleObj name="Documento" r:id="rId4" imgW="6299200" imgH="6997700" progId="Word.Document.12">
                  <p:embed/>
                  <p:pic>
                    <p:nvPicPr>
                      <p:cNvPr id="0" name=""/>
                      <p:cNvPicPr/>
                      <p:nvPr/>
                    </p:nvPicPr>
                    <p:blipFill>
                      <a:blip r:embed="rId5"/>
                      <a:stretch>
                        <a:fillRect/>
                      </a:stretch>
                    </p:blipFill>
                    <p:spPr>
                      <a:xfrm>
                        <a:off x="965200" y="228600"/>
                        <a:ext cx="6299200" cy="6426200"/>
                      </a:xfrm>
                      <a:prstGeom prst="rect">
                        <a:avLst/>
                      </a:prstGeom>
                    </p:spPr>
                  </p:pic>
                </p:oleObj>
              </mc:Fallback>
            </mc:AlternateContent>
          </a:graphicData>
        </a:graphic>
      </p:graphicFrame>
      <p:sp>
        <p:nvSpPr>
          <p:cNvPr id="5" name="Segnaposto contenuto 4"/>
          <p:cNvSpPr>
            <a:spLocks noGrp="1"/>
          </p:cNvSpPr>
          <p:nvPr>
            <p:ph idx="1"/>
          </p:nvPr>
        </p:nvSpPr>
        <p:spPr>
          <a:xfrm>
            <a:off x="787400" y="774700"/>
            <a:ext cx="7899400" cy="5626100"/>
          </a:xfrm>
        </p:spPr>
        <p:txBody>
          <a:bodyPr>
            <a:normAutofit/>
          </a:bodyPr>
          <a:lstStyle/>
          <a:p>
            <a:pPr marL="0" indent="0">
              <a:buNone/>
            </a:pPr>
            <a:r>
              <a:rPr lang="it-IT" sz="2000" dirty="0" smtClean="0">
                <a:solidFill>
                  <a:srgbClr val="FF6600"/>
                </a:solidFill>
                <a:latin typeface="Chalkboard"/>
                <a:cs typeface="Chalkboard"/>
              </a:rPr>
              <a:t>    d</a:t>
            </a:r>
            <a:r>
              <a:rPr lang="it-IT" sz="2000" dirty="0" smtClean="0">
                <a:solidFill>
                  <a:srgbClr val="FF6600"/>
                </a:solidFill>
                <a:latin typeface="Chalkboard"/>
                <a:cs typeface="Chalkboard"/>
              </a:rPr>
              <a:t>) Gli attori</a:t>
            </a:r>
            <a:endParaRPr lang="it-IT" sz="2000" dirty="0">
              <a:solidFill>
                <a:srgbClr val="FF6600"/>
              </a:solidFill>
              <a:latin typeface="Chalkboard"/>
              <a:cs typeface="Chalkboard"/>
            </a:endParaRPr>
          </a:p>
        </p:txBody>
      </p:sp>
    </p:spTree>
    <p:extLst>
      <p:ext uri="{BB962C8B-B14F-4D97-AF65-F5344CB8AC3E}">
        <p14:creationId xmlns:p14="http://schemas.microsoft.com/office/powerpoint/2010/main" val="42283857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58800"/>
            <a:ext cx="8229600" cy="5567363"/>
          </a:xfrm>
        </p:spPr>
        <p:txBody>
          <a:bodyPr>
            <a:noAutofit/>
          </a:bodyPr>
          <a:lstStyle/>
          <a:p>
            <a:pPr marL="0" lvl="0" indent="0">
              <a:buNone/>
            </a:pPr>
            <a:r>
              <a:rPr lang="it-IT" sz="1800" b="1" dirty="0" smtClean="0">
                <a:solidFill>
                  <a:srgbClr val="FF6600"/>
                </a:solidFill>
              </a:rPr>
              <a:t> e) Altre </a:t>
            </a:r>
            <a:r>
              <a:rPr lang="it-IT" sz="1800" b="1" dirty="0">
                <a:solidFill>
                  <a:srgbClr val="FF6600"/>
                </a:solidFill>
              </a:rPr>
              <a:t>annotazioni per la lettura del documento</a:t>
            </a:r>
            <a:endParaRPr lang="it-IT" sz="1800" dirty="0">
              <a:solidFill>
                <a:srgbClr val="FF6600"/>
              </a:solidFill>
            </a:endParaRPr>
          </a:p>
          <a:p>
            <a:pPr marL="0" indent="0">
              <a:buNone/>
            </a:pPr>
            <a:endParaRPr lang="it-IT" sz="1600" b="1" dirty="0"/>
          </a:p>
          <a:p>
            <a:pPr marL="0" indent="0">
              <a:buNone/>
            </a:pPr>
            <a:r>
              <a:rPr lang="it-IT" sz="1600" b="1" dirty="0" smtClean="0"/>
              <a:t>   </a:t>
            </a:r>
            <a:r>
              <a:rPr lang="it-IT" sz="1600" b="1" dirty="0" smtClean="0">
                <a:solidFill>
                  <a:srgbClr val="FF0000"/>
                </a:solidFill>
              </a:rPr>
              <a:t> </a:t>
            </a:r>
            <a:r>
              <a:rPr lang="it-IT" sz="1600" b="1" dirty="0">
                <a:solidFill>
                  <a:srgbClr val="FF0000"/>
                </a:solidFill>
              </a:rPr>
              <a:t>Lo sguardo di Barbara</a:t>
            </a:r>
            <a:r>
              <a:rPr lang="it-IT" sz="1600" dirty="0">
                <a:solidFill>
                  <a:srgbClr val="FF0000"/>
                </a:solidFill>
              </a:rPr>
              <a:t>      </a:t>
            </a:r>
            <a:r>
              <a:rPr lang="it-IT" sz="1600" dirty="0"/>
              <a:t>“(...) </a:t>
            </a:r>
            <a:r>
              <a:rPr lang="it-IT" sz="1600" i="1" dirty="0"/>
              <a:t>essa Barbara mi   guardò addosso</a:t>
            </a:r>
            <a:r>
              <a:rPr lang="it-IT" sz="1600" dirty="0"/>
              <a:t>”</a:t>
            </a:r>
            <a:r>
              <a:rPr lang="it-IT" sz="1600" dirty="0" smtClean="0"/>
              <a:t>.</a:t>
            </a:r>
          </a:p>
          <a:p>
            <a:pPr marL="0" indent="0">
              <a:buNone/>
            </a:pPr>
            <a:r>
              <a:rPr lang="it-IT" sz="1600" b="1" dirty="0" smtClean="0"/>
              <a:t>   </a:t>
            </a:r>
            <a:r>
              <a:rPr lang="it-IT" sz="1600" dirty="0"/>
              <a:t>All’inizio del processo la voce di Barbara non si sente: sono i testimoni che parlano </a:t>
            </a:r>
          </a:p>
          <a:p>
            <a:pPr marL="0" indent="0">
              <a:buNone/>
            </a:pPr>
            <a:r>
              <a:rPr lang="it-IT" sz="1600" dirty="0"/>
              <a:t> </a:t>
            </a:r>
            <a:r>
              <a:rPr lang="it-IT" sz="1600" dirty="0" smtClean="0"/>
              <a:t>  di </a:t>
            </a:r>
            <a:r>
              <a:rPr lang="it-IT" sz="1600" dirty="0"/>
              <a:t>lei, a proposito dei “malefizi” e del suo</a:t>
            </a:r>
            <a:r>
              <a:rPr lang="it-IT" sz="1600" b="1" dirty="0"/>
              <a:t> sguardo</a:t>
            </a:r>
            <a:r>
              <a:rPr lang="it-IT" sz="1600" dirty="0"/>
              <a:t> sulle persone </a:t>
            </a:r>
            <a:endParaRPr lang="it-IT" sz="1600" dirty="0" smtClean="0"/>
          </a:p>
          <a:p>
            <a:pPr marL="0" indent="0">
              <a:buNone/>
            </a:pPr>
            <a:endParaRPr lang="it-IT" sz="1600" dirty="0"/>
          </a:p>
          <a:p>
            <a:pPr marL="0" indent="0">
              <a:buNone/>
            </a:pPr>
            <a:r>
              <a:rPr lang="it-IT" sz="1600" dirty="0" smtClean="0"/>
              <a:t>  </a:t>
            </a:r>
            <a:r>
              <a:rPr lang="it-IT" sz="1600" b="1" dirty="0" smtClean="0">
                <a:solidFill>
                  <a:srgbClr val="FF0000"/>
                </a:solidFill>
              </a:rPr>
              <a:t> </a:t>
            </a:r>
            <a:r>
              <a:rPr lang="it-IT" sz="1600" b="1" dirty="0" smtClean="0">
                <a:solidFill>
                  <a:srgbClr val="FF0000"/>
                </a:solidFill>
              </a:rPr>
              <a:t> Barbara </a:t>
            </a:r>
            <a:r>
              <a:rPr lang="it-IT" sz="1600" b="1" dirty="0">
                <a:solidFill>
                  <a:srgbClr val="FF0000"/>
                </a:solidFill>
              </a:rPr>
              <a:t>cerca di capire perché l’accusano</a:t>
            </a:r>
            <a:r>
              <a:rPr lang="it-IT" sz="1600" dirty="0">
                <a:solidFill>
                  <a:srgbClr val="FF0000"/>
                </a:solidFill>
              </a:rPr>
              <a:t> </a:t>
            </a:r>
            <a:r>
              <a:rPr lang="it-IT" sz="1600" dirty="0"/>
              <a:t>“</a:t>
            </a:r>
            <a:r>
              <a:rPr lang="it-IT" sz="1600" i="1" dirty="0"/>
              <a:t>non so fare sorte alcuna di</a:t>
            </a:r>
            <a:endParaRPr lang="it-IT" sz="1600" dirty="0"/>
          </a:p>
          <a:p>
            <a:pPr marL="0" indent="0">
              <a:buNone/>
            </a:pPr>
            <a:r>
              <a:rPr lang="it-IT" sz="1600" i="1" dirty="0" smtClean="0"/>
              <a:t>   malefici</a:t>
            </a:r>
            <a:r>
              <a:rPr lang="it-IT" sz="1600" i="1" dirty="0"/>
              <a:t>”(…) </a:t>
            </a:r>
            <a:r>
              <a:rPr lang="it-IT" sz="1600" i="1" dirty="0" err="1"/>
              <a:t>Jo</a:t>
            </a:r>
            <a:r>
              <a:rPr lang="it-IT" sz="1600" i="1" dirty="0"/>
              <a:t> </a:t>
            </a:r>
            <a:r>
              <a:rPr lang="it-IT" sz="1600" i="1" dirty="0" err="1"/>
              <a:t>dimando</a:t>
            </a:r>
            <a:r>
              <a:rPr lang="it-IT" sz="1600" i="1" dirty="0"/>
              <a:t> misericordia, non potrò mai dire quello che non ho fatto”.</a:t>
            </a:r>
            <a:endParaRPr lang="it-IT" sz="1600" dirty="0"/>
          </a:p>
          <a:p>
            <a:pPr marL="0" indent="0">
              <a:buNone/>
            </a:pPr>
            <a:endParaRPr lang="it-IT" sz="1600" i="1" dirty="0"/>
          </a:p>
          <a:p>
            <a:pPr marL="0" indent="0">
              <a:buNone/>
            </a:pPr>
            <a:r>
              <a:rPr lang="it-IT" sz="1600" b="1" dirty="0" smtClean="0"/>
              <a:t>   </a:t>
            </a:r>
            <a:r>
              <a:rPr lang="it-IT" sz="1600" b="1" dirty="0" smtClean="0"/>
              <a:t> </a:t>
            </a:r>
            <a:r>
              <a:rPr lang="it-IT" sz="1600" b="1" dirty="0" smtClean="0">
                <a:solidFill>
                  <a:srgbClr val="FF0000"/>
                </a:solidFill>
              </a:rPr>
              <a:t>All’inizio </a:t>
            </a:r>
            <a:r>
              <a:rPr lang="it-IT" sz="1600" b="1" dirty="0">
                <a:solidFill>
                  <a:srgbClr val="FF0000"/>
                </a:solidFill>
              </a:rPr>
              <a:t>dell’interrogatorio sotto tortura, cerca di difendersi</a:t>
            </a:r>
            <a:r>
              <a:rPr lang="it-IT" sz="1600" i="1" dirty="0">
                <a:solidFill>
                  <a:srgbClr val="FF0000"/>
                </a:solidFill>
              </a:rPr>
              <a:t> </a:t>
            </a:r>
            <a:r>
              <a:rPr lang="it-IT" sz="1600" i="1" dirty="0"/>
              <a:t>“</a:t>
            </a:r>
            <a:r>
              <a:rPr lang="it-IT" sz="1600" i="1" dirty="0" err="1"/>
              <a:t>jo</a:t>
            </a:r>
            <a:r>
              <a:rPr lang="it-IT" sz="1600" i="1" dirty="0"/>
              <a:t> ho detto la verità, </a:t>
            </a:r>
            <a:endParaRPr lang="it-IT" sz="1600" i="1" dirty="0" smtClean="0"/>
          </a:p>
          <a:p>
            <a:pPr marL="0" indent="0">
              <a:buNone/>
            </a:pPr>
            <a:r>
              <a:rPr lang="it-IT" sz="1600" i="1" dirty="0"/>
              <a:t> </a:t>
            </a:r>
            <a:r>
              <a:rPr lang="it-IT" sz="1600" i="1" dirty="0" smtClean="0"/>
              <a:t>   non </a:t>
            </a:r>
            <a:r>
              <a:rPr lang="it-IT" sz="1600" i="1" dirty="0"/>
              <a:t>potrò </a:t>
            </a:r>
            <a:r>
              <a:rPr lang="it-IT" sz="1600" i="1" dirty="0" smtClean="0"/>
              <a:t>  mai dire  </a:t>
            </a:r>
            <a:r>
              <a:rPr lang="it-IT" sz="1600" i="1" dirty="0"/>
              <a:t>che </a:t>
            </a:r>
            <a:r>
              <a:rPr lang="it-IT" sz="1600" i="1" dirty="0" err="1"/>
              <a:t>jo</a:t>
            </a:r>
            <a:r>
              <a:rPr lang="it-IT" sz="1600" i="1" dirty="0"/>
              <a:t>  </a:t>
            </a:r>
            <a:r>
              <a:rPr lang="it-IT" sz="1600" i="1" dirty="0" err="1"/>
              <a:t>habbia</a:t>
            </a:r>
            <a:r>
              <a:rPr lang="it-IT" sz="1600" i="1" dirty="0"/>
              <a:t> fatto </a:t>
            </a:r>
            <a:r>
              <a:rPr lang="it-IT" sz="1600" i="1" dirty="0" err="1"/>
              <a:t>incantozzi</a:t>
            </a:r>
            <a:r>
              <a:rPr lang="it-IT" sz="1600" i="1" dirty="0" smtClean="0"/>
              <a:t>”</a:t>
            </a:r>
            <a:r>
              <a:rPr lang="it-IT" sz="1600" i="1" dirty="0"/>
              <a:t> </a:t>
            </a:r>
            <a:endParaRPr lang="it-IT" sz="1600" dirty="0"/>
          </a:p>
          <a:p>
            <a:pPr marL="0" indent="0">
              <a:buNone/>
            </a:pPr>
            <a:endParaRPr lang="it-IT" sz="1600" i="1" dirty="0" smtClean="0"/>
          </a:p>
          <a:p>
            <a:pPr marL="0" indent="0">
              <a:buNone/>
            </a:pPr>
            <a:r>
              <a:rPr lang="it-IT" sz="1600" i="1" dirty="0" smtClean="0">
                <a:solidFill>
                  <a:srgbClr val="FF0000"/>
                </a:solidFill>
              </a:rPr>
              <a:t>   </a:t>
            </a:r>
            <a:r>
              <a:rPr lang="it-IT" sz="1600" i="1" dirty="0" smtClean="0">
                <a:solidFill>
                  <a:srgbClr val="FF0000"/>
                </a:solidFill>
              </a:rPr>
              <a:t> </a:t>
            </a:r>
            <a:r>
              <a:rPr lang="it-IT" sz="1600" b="1" i="1" dirty="0" smtClean="0">
                <a:solidFill>
                  <a:srgbClr val="FF0000"/>
                </a:solidFill>
              </a:rPr>
              <a:t>La </a:t>
            </a:r>
            <a:r>
              <a:rPr lang="it-IT" sz="1600" b="1" i="1" dirty="0">
                <a:solidFill>
                  <a:srgbClr val="FF0000"/>
                </a:solidFill>
              </a:rPr>
              <a:t>crisi </a:t>
            </a:r>
            <a:r>
              <a:rPr lang="it-IT" sz="1600" b="1" i="1" dirty="0" smtClean="0">
                <a:solidFill>
                  <a:srgbClr val="FF0000"/>
                </a:solidFill>
              </a:rPr>
              <a:t>identitaria</a:t>
            </a:r>
            <a:endParaRPr lang="it-IT" sz="1600" dirty="0">
              <a:solidFill>
                <a:srgbClr val="FF0000"/>
              </a:solidFill>
            </a:endParaRPr>
          </a:p>
          <a:p>
            <a:pPr marL="0" indent="0">
              <a:buNone/>
            </a:pPr>
            <a:r>
              <a:rPr lang="it-IT" sz="1600" i="1" dirty="0" smtClean="0"/>
              <a:t>  Nel corso </a:t>
            </a:r>
            <a:r>
              <a:rPr lang="it-IT" sz="1600" dirty="0" smtClean="0"/>
              <a:t>degli interrogatori, sotto tortura, </a:t>
            </a:r>
            <a:r>
              <a:rPr lang="it-IT" sz="1600" dirty="0"/>
              <a:t>comincia a dire</a:t>
            </a:r>
            <a:r>
              <a:rPr lang="it-IT" sz="1600" i="1" dirty="0"/>
              <a:t> “ </a:t>
            </a:r>
            <a:r>
              <a:rPr lang="it-IT" sz="1600" i="1" dirty="0" err="1"/>
              <a:t>jo</a:t>
            </a:r>
            <a:r>
              <a:rPr lang="it-IT" sz="1600" i="1" dirty="0"/>
              <a:t> ho fatto malefici a mio </a:t>
            </a:r>
            <a:r>
              <a:rPr lang="it-IT" sz="1600" i="1" dirty="0" smtClean="0"/>
              <a:t>marito</a:t>
            </a:r>
          </a:p>
          <a:p>
            <a:pPr marL="0" indent="0">
              <a:buNone/>
            </a:pPr>
            <a:r>
              <a:rPr lang="it-IT" sz="1600" i="1" dirty="0"/>
              <a:t> </a:t>
            </a:r>
            <a:r>
              <a:rPr lang="it-IT" sz="1600" i="1" dirty="0" smtClean="0"/>
              <a:t> Ambrosio </a:t>
            </a:r>
            <a:r>
              <a:rPr lang="it-IT" sz="1600" i="1" dirty="0"/>
              <a:t>(…) ma non so come”. </a:t>
            </a:r>
            <a:endParaRPr lang="it-IT" sz="1600" i="1" dirty="0" smtClean="0"/>
          </a:p>
          <a:p>
            <a:pPr marL="0" indent="0">
              <a:buNone/>
            </a:pPr>
            <a:endParaRPr lang="it-IT" sz="1600" i="1" dirty="0"/>
          </a:p>
          <a:p>
            <a:pPr marL="0" indent="0">
              <a:buNone/>
            </a:pPr>
            <a:r>
              <a:rPr lang="it-IT" sz="1600" dirty="0" smtClean="0"/>
              <a:t> </a:t>
            </a:r>
            <a:r>
              <a:rPr lang="it-IT" sz="1600" dirty="0" smtClean="0"/>
              <a:t> </a:t>
            </a:r>
            <a:r>
              <a:rPr lang="it-IT" sz="1600" b="1" dirty="0" smtClean="0">
                <a:solidFill>
                  <a:srgbClr val="FF0000"/>
                </a:solidFill>
              </a:rPr>
              <a:t>Compare il diavolo</a:t>
            </a:r>
            <a:r>
              <a:rPr lang="it-IT" sz="1600" dirty="0" smtClean="0">
                <a:solidFill>
                  <a:srgbClr val="FF0000"/>
                </a:solidFill>
              </a:rPr>
              <a:t>:</a:t>
            </a:r>
            <a:r>
              <a:rPr lang="it-IT" sz="1600" i="1" dirty="0" smtClean="0">
                <a:solidFill>
                  <a:srgbClr val="FF0000"/>
                </a:solidFill>
              </a:rPr>
              <a:t> </a:t>
            </a:r>
            <a:r>
              <a:rPr lang="it-IT" sz="1600" i="1" dirty="0"/>
              <a:t>“ una volta mi apparve </a:t>
            </a:r>
            <a:r>
              <a:rPr lang="it-IT" sz="1600" i="1" dirty="0" smtClean="0"/>
              <a:t>il </a:t>
            </a:r>
            <a:r>
              <a:rPr lang="it-IT" sz="1600" i="1" dirty="0"/>
              <a:t>demonio in casa mia in forma di bue” </a:t>
            </a:r>
            <a:r>
              <a:rPr lang="it-IT" sz="1600" i="1" dirty="0" smtClean="0"/>
              <a:t>;</a:t>
            </a:r>
          </a:p>
          <a:p>
            <a:pPr marL="0" indent="0">
              <a:buNone/>
            </a:pPr>
            <a:r>
              <a:rPr lang="it-IT" sz="1600" i="1" dirty="0" smtClean="0"/>
              <a:t> “</a:t>
            </a:r>
            <a:r>
              <a:rPr lang="it-IT" sz="1600" i="1" dirty="0"/>
              <a:t>la gente hanno messo fuori le voci che </a:t>
            </a:r>
            <a:r>
              <a:rPr lang="it-IT" sz="1600" i="1" dirty="0" err="1"/>
              <a:t>jo</a:t>
            </a:r>
            <a:r>
              <a:rPr lang="it-IT" sz="1600" i="1" dirty="0"/>
              <a:t> sia strega…</a:t>
            </a:r>
            <a:r>
              <a:rPr lang="it-IT" sz="1600" i="1" dirty="0" smtClean="0"/>
              <a:t>”</a:t>
            </a:r>
          </a:p>
          <a:p>
            <a:pPr marL="0" indent="0">
              <a:buNone/>
            </a:pPr>
            <a:endParaRPr lang="it-IT" sz="1600" i="1" dirty="0"/>
          </a:p>
          <a:p>
            <a:pPr marL="0" indent="0">
              <a:buNone/>
            </a:pPr>
            <a:r>
              <a:rPr lang="it-IT" sz="1600" dirty="0"/>
              <a:t> </a:t>
            </a:r>
          </a:p>
        </p:txBody>
      </p:sp>
    </p:spTree>
    <p:extLst>
      <p:ext uri="{BB962C8B-B14F-4D97-AF65-F5344CB8AC3E}">
        <p14:creationId xmlns:p14="http://schemas.microsoft.com/office/powerpoint/2010/main" val="26510741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TotalTime>
  <Words>1136</Words>
  <Application>Microsoft Macintosh PowerPoint</Application>
  <PresentationFormat>Presentazione su schermo (4:3)</PresentationFormat>
  <Paragraphs>189</Paragraphs>
  <Slides>10</Slides>
  <Notes>9</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10</vt:i4>
      </vt:variant>
    </vt:vector>
  </HeadingPairs>
  <TitlesOfParts>
    <vt:vector size="13" baseType="lpstr">
      <vt:lpstr>Tema di Office</vt:lpstr>
      <vt:lpstr>Documento</vt:lpstr>
      <vt:lpstr>Documento di Microsoft Word</vt:lpstr>
      <vt:lpstr>Processi alle “streghe”:  alcune chiavi di lettura storico–antropologiche Graziella Corti, Aggiornamento di storia 27/28 agosto 2012 </vt:lpstr>
      <vt:lpstr>Magia della tempesta,  Ulrich Malitor, De Lamiis et pytonicis mulieribus, 1489</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 alle “streghe”:  alcune chiavi di lettura storico–antropologiche Graziella Corti, Aggiornamento di storia 27/28 agosto 2012 </dc:title>
  <dc:creator>Graziella Corti</dc:creator>
  <cp:lastModifiedBy>Graziella Corti</cp:lastModifiedBy>
  <cp:revision>62</cp:revision>
  <dcterms:created xsi:type="dcterms:W3CDTF">2012-08-21T16:34:29Z</dcterms:created>
  <dcterms:modified xsi:type="dcterms:W3CDTF">2012-08-26T19:11:56Z</dcterms:modified>
</cp:coreProperties>
</file>